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319599" y="2617827"/>
            <a:ext cx="7477601" cy="1666399"/>
          </a:xfrm>
          <a:prstGeom prst="rect">
            <a:avLst/>
          </a:prstGeom>
          <a:noFill/>
          <a:ln/>
        </p:spPr>
        <p:txBody>
          <a:bodyPr wrap="square" rtlCol="0" anchor="t"/>
          <a:lstStyle/>
          <a:p>
            <a:pPr indent="0" marL="0">
              <a:lnSpc>
                <a:spcPts val="6561"/>
              </a:lnSpc>
              <a:buNone/>
            </a:pPr>
            <a:r>
              <a:rPr lang="en-US" sz="5249" b="1" spc="-105" kern="0" dirty="0">
                <a:solidFill>
                  <a:srgbClr val="000000"/>
                </a:solidFill>
                <a:latin typeface="adonis-web" pitchFamily="34" charset="0"/>
                <a:ea typeface="adonis-web" pitchFamily="34" charset="-122"/>
                <a:cs typeface="adonis-web" pitchFamily="34" charset="-120"/>
              </a:rPr>
              <a:t>Linux File Handling Utilities</a:t>
            </a:r>
            <a:endParaRPr lang="en-US" sz="5249" dirty="0"/>
          </a:p>
        </p:txBody>
      </p:sp>
      <p:sp>
        <p:nvSpPr>
          <p:cNvPr id="5" name="Text 2"/>
          <p:cNvSpPr/>
          <p:nvPr/>
        </p:nvSpPr>
        <p:spPr>
          <a:xfrm>
            <a:off x="6319599" y="4617482"/>
            <a:ext cx="7477601"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This document provides an overview of essential Linux file manipulation commands.</a:t>
            </a:r>
            <a:endParaRPr lang="en-US" sz="1750" dirty="0"/>
          </a:p>
        </p:txBody>
      </p:sp>
      <p:sp>
        <p:nvSpPr>
          <p:cNvPr id="6" name="Shape 3"/>
          <p:cNvSpPr/>
          <p:nvPr/>
        </p:nvSpPr>
        <p:spPr>
          <a:xfrm>
            <a:off x="6319599" y="5239464"/>
            <a:ext cx="355402" cy="355402"/>
          </a:xfrm>
          <a:prstGeom prst="roundRect">
            <a:avLst>
              <a:gd name="adj" fmla="val 25726039"/>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6327219" y="5247084"/>
            <a:ext cx="340162" cy="340162"/>
          </a:xfrm>
          <a:prstGeom prst="rect">
            <a:avLst/>
          </a:prstGeom>
        </p:spPr>
      </p:pic>
      <p:sp>
        <p:nvSpPr>
          <p:cNvPr id="8" name="Text 4"/>
          <p:cNvSpPr/>
          <p:nvPr/>
        </p:nvSpPr>
        <p:spPr>
          <a:xfrm>
            <a:off x="6786086" y="5222796"/>
            <a:ext cx="1714619" cy="388858"/>
          </a:xfrm>
          <a:prstGeom prst="rect">
            <a:avLst/>
          </a:prstGeom>
          <a:noFill/>
          <a:ln/>
        </p:spPr>
        <p:txBody>
          <a:bodyPr wrap="none" rtlCol="0" anchor="t"/>
          <a:lstStyle/>
          <a:p>
            <a:pPr algn="l" indent="0" marL="0">
              <a:lnSpc>
                <a:spcPts val="3062"/>
              </a:lnSpc>
              <a:buNone/>
            </a:pPr>
            <a:r>
              <a:rPr lang="en-US" sz="2187" b="1" spc="-35" kern="0" dirty="0">
                <a:solidFill>
                  <a:srgbClr val="272525"/>
                </a:solidFill>
                <a:latin typeface="Source Sans Pro" pitchFamily="34" charset="0"/>
                <a:ea typeface="Source Sans Pro" pitchFamily="34" charset="-122"/>
                <a:cs typeface="Source Sans Pro" pitchFamily="34" charset="-120"/>
              </a:rPr>
              <a:t>by Hemanth M</a:t>
            </a:r>
            <a:endParaRPr lang="en-US" sz="2187" dirty="0"/>
          </a:p>
        </p:txBody>
      </p:sp>
      <p:pic>
        <p:nvPicPr>
          <p:cNvPr id="9" name="Image 2" descr="preencoded.png">    </p:cNvPr>
          <p:cNvPicPr>
            <a:picLocks noChangeAspect="1"/>
          </p:cNvPicPr>
          <p:nvPr/>
        </p:nvPicPr>
        <p:blipFill>
          <a:blip r:embed="rId3"/>
          <a:stretch>
            <a:fillRect/>
          </a:stretch>
        </p:blipFill>
        <p:spPr>
          <a:xfrm>
            <a:off x="0" y="0"/>
            <a:ext cx="5486400" cy="8229600"/>
          </a:xfrm>
          <a:prstGeom prst="rect">
            <a:avLst/>
          </a:prstGeom>
        </p:spPr>
      </p:pic>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832366" y="611743"/>
            <a:ext cx="7000994" cy="693658"/>
          </a:xfrm>
          <a:prstGeom prst="rect">
            <a:avLst/>
          </a:prstGeom>
          <a:noFill/>
          <a:ln/>
        </p:spPr>
        <p:txBody>
          <a:bodyPr wrap="none" rtlCol="0" anchor="t"/>
          <a:lstStyle/>
          <a:p>
            <a:pPr indent="0" marL="0">
              <a:lnSpc>
                <a:spcPts val="5462"/>
              </a:lnSpc>
              <a:buNone/>
            </a:pPr>
            <a:r>
              <a:rPr lang="en-US" sz="4370" b="1" spc="-87" kern="0" dirty="0">
                <a:solidFill>
                  <a:srgbClr val="000000"/>
                </a:solidFill>
                <a:latin typeface="adonis-web" pitchFamily="34" charset="0"/>
                <a:ea typeface="adonis-web" pitchFamily="34" charset="-122"/>
                <a:cs typeface="adonis-web" pitchFamily="34" charset="-120"/>
              </a:rPr>
              <a:t>rm - Remove Files/Directories</a:t>
            </a:r>
            <a:endParaRPr lang="en-US" sz="4370" dirty="0"/>
          </a:p>
        </p:txBody>
      </p:sp>
      <p:sp>
        <p:nvSpPr>
          <p:cNvPr id="5" name="Text 2"/>
          <p:cNvSpPr/>
          <p:nvPr/>
        </p:nvSpPr>
        <p:spPr>
          <a:xfrm>
            <a:off x="832366" y="1638300"/>
            <a:ext cx="7479268" cy="710565"/>
          </a:xfrm>
          <a:prstGeom prst="rect">
            <a:avLst/>
          </a:prstGeom>
          <a:noFill/>
          <a:ln/>
        </p:spPr>
        <p:txBody>
          <a:bodyPr wrap="square" rtlCol="0" anchor="t"/>
          <a:lstStyle/>
          <a:p>
            <a:pPr indent="0" marL="0">
              <a:lnSpc>
                <a:spcPts val="2797"/>
              </a:lnSpc>
              <a:buNone/>
            </a:pPr>
            <a:r>
              <a:rPr lang="en-US" sz="1748" spc="-35" kern="0" dirty="0">
                <a:solidFill>
                  <a:srgbClr val="272525"/>
                </a:solidFill>
                <a:latin typeface="Source Sans Pro" pitchFamily="34" charset="0"/>
                <a:ea typeface="Source Sans Pro" pitchFamily="34" charset="-122"/>
                <a:cs typeface="Source Sans Pro" pitchFamily="34" charset="-120"/>
              </a:rPr>
              <a:t>The rm command is used for removing files and directories. Use it with caution, as it is a permanent operation.</a:t>
            </a:r>
            <a:endParaRPr lang="en-US" sz="1748" dirty="0"/>
          </a:p>
        </p:txBody>
      </p:sp>
      <p:sp>
        <p:nvSpPr>
          <p:cNvPr id="6" name="Text 3"/>
          <p:cNvSpPr/>
          <p:nvPr/>
        </p:nvSpPr>
        <p:spPr>
          <a:xfrm>
            <a:off x="1165265" y="2931438"/>
            <a:ext cx="2219920" cy="346829"/>
          </a:xfrm>
          <a:prstGeom prst="rect">
            <a:avLst/>
          </a:prstGeom>
          <a:noFill/>
          <a:ln/>
        </p:spPr>
        <p:txBody>
          <a:bodyPr wrap="none" rtlCol="0" anchor="t"/>
          <a:lstStyle/>
          <a:p>
            <a:pPr indent="0" marL="0">
              <a:lnSpc>
                <a:spcPts val="2731"/>
              </a:lnSpc>
              <a:buNone/>
            </a:pPr>
            <a:r>
              <a:rPr lang="en-US" sz="2185" b="1" spc="-44" kern="0" dirty="0">
                <a:solidFill>
                  <a:srgbClr val="000000"/>
                </a:solidFill>
                <a:latin typeface="adonis-web" pitchFamily="34" charset="0"/>
                <a:ea typeface="adonis-web" pitchFamily="34" charset="-122"/>
                <a:cs typeface="adonis-web" pitchFamily="34" charset="-120"/>
              </a:rPr>
              <a:t>Description</a:t>
            </a:r>
            <a:endParaRPr lang="en-US" sz="2185" dirty="0"/>
          </a:p>
        </p:txBody>
      </p:sp>
      <p:sp>
        <p:nvSpPr>
          <p:cNvPr id="7" name="Text 4"/>
          <p:cNvSpPr/>
          <p:nvPr/>
        </p:nvSpPr>
        <p:spPr>
          <a:xfrm>
            <a:off x="1165265" y="3611166"/>
            <a:ext cx="7146369" cy="355283"/>
          </a:xfrm>
          <a:prstGeom prst="rect">
            <a:avLst/>
          </a:prstGeom>
          <a:noFill/>
          <a:ln/>
        </p:spPr>
        <p:txBody>
          <a:bodyPr wrap="none" rtlCol="0" anchor="t"/>
          <a:lstStyle/>
          <a:p>
            <a:pPr indent="0" marL="0">
              <a:lnSpc>
                <a:spcPts val="2797"/>
              </a:lnSpc>
              <a:buNone/>
            </a:pPr>
            <a:r>
              <a:rPr lang="en-US" sz="1748" spc="-35" kern="0" dirty="0">
                <a:solidFill>
                  <a:srgbClr val="272525"/>
                </a:solidFill>
                <a:latin typeface="Source Sans Pro" pitchFamily="34" charset="0"/>
                <a:ea typeface="Source Sans Pro" pitchFamily="34" charset="-122"/>
                <a:cs typeface="Source Sans Pro" pitchFamily="34" charset="-120"/>
              </a:rPr>
              <a:t>Removes files and directories.</a:t>
            </a:r>
            <a:endParaRPr lang="en-US" sz="1748" dirty="0"/>
          </a:p>
        </p:txBody>
      </p:sp>
      <p:sp>
        <p:nvSpPr>
          <p:cNvPr id="8" name="Text 5"/>
          <p:cNvSpPr/>
          <p:nvPr/>
        </p:nvSpPr>
        <p:spPr>
          <a:xfrm>
            <a:off x="1165265" y="4299347"/>
            <a:ext cx="2219920" cy="346829"/>
          </a:xfrm>
          <a:prstGeom prst="rect">
            <a:avLst/>
          </a:prstGeom>
          <a:noFill/>
          <a:ln/>
        </p:spPr>
        <p:txBody>
          <a:bodyPr wrap="none" rtlCol="0" anchor="t"/>
          <a:lstStyle/>
          <a:p>
            <a:pPr indent="0" marL="0">
              <a:lnSpc>
                <a:spcPts val="2731"/>
              </a:lnSpc>
              <a:buNone/>
            </a:pPr>
            <a:r>
              <a:rPr lang="en-US" sz="2185" b="1" spc="-44" kern="0" dirty="0">
                <a:solidFill>
                  <a:srgbClr val="000000"/>
                </a:solidFill>
                <a:latin typeface="adonis-web" pitchFamily="34" charset="0"/>
                <a:ea typeface="adonis-web" pitchFamily="34" charset="-122"/>
                <a:cs typeface="adonis-web" pitchFamily="34" charset="-120"/>
              </a:rPr>
              <a:t>Command</a:t>
            </a:r>
            <a:endParaRPr lang="en-US" sz="2185" dirty="0"/>
          </a:p>
        </p:txBody>
      </p:sp>
      <p:sp>
        <p:nvSpPr>
          <p:cNvPr id="9" name="Shape 6"/>
          <p:cNvSpPr/>
          <p:nvPr/>
        </p:nvSpPr>
        <p:spPr>
          <a:xfrm>
            <a:off x="1165265" y="4979075"/>
            <a:ext cx="7146369" cy="688181"/>
          </a:xfrm>
          <a:prstGeom prst="roundRect">
            <a:avLst>
              <a:gd name="adj" fmla="val 14516"/>
            </a:avLst>
          </a:prstGeom>
          <a:solidFill>
            <a:srgbClr val="F7E9FB"/>
          </a:solidFill>
          <a:ln/>
        </p:spPr>
      </p:sp>
      <p:sp>
        <p:nvSpPr>
          <p:cNvPr id="10" name="Shape 7"/>
          <p:cNvSpPr/>
          <p:nvPr/>
        </p:nvSpPr>
        <p:spPr>
          <a:xfrm>
            <a:off x="1154192" y="4979075"/>
            <a:ext cx="7168515" cy="688181"/>
          </a:xfrm>
          <a:prstGeom prst="roundRect">
            <a:avLst>
              <a:gd name="adj" fmla="val 4839"/>
            </a:avLst>
          </a:prstGeom>
          <a:solidFill>
            <a:srgbClr val="F7E9FB"/>
          </a:solidFill>
          <a:ln/>
        </p:spPr>
      </p:sp>
      <p:sp>
        <p:nvSpPr>
          <p:cNvPr id="11" name="Text 8"/>
          <p:cNvSpPr/>
          <p:nvPr/>
        </p:nvSpPr>
        <p:spPr>
          <a:xfrm>
            <a:off x="1376124" y="5145524"/>
            <a:ext cx="6724650" cy="355283"/>
          </a:xfrm>
          <a:prstGeom prst="rect">
            <a:avLst/>
          </a:prstGeom>
          <a:noFill/>
          <a:ln/>
        </p:spPr>
        <p:txBody>
          <a:bodyPr wrap="none" rtlCol="0" anchor="t"/>
          <a:lstStyle/>
          <a:p>
            <a:pPr indent="0" marL="0">
              <a:lnSpc>
                <a:spcPts val="2797"/>
              </a:lnSpc>
              <a:buNone/>
            </a:pPr>
            <a:r>
              <a:rPr lang="en-US" sz="1748" spc="-35" kern="0" dirty="0">
                <a:solidFill>
                  <a:srgbClr val="272525"/>
                </a:solidFill>
                <a:highlight>
                  <a:srgbClr val="F7E9FB"/>
                </a:highlight>
                <a:latin typeface="Consolas" pitchFamily="34" charset="0"/>
                <a:ea typeface="Consolas" pitchFamily="34" charset="-122"/>
                <a:cs typeface="Consolas" pitchFamily="34" charset="-120"/>
              </a:rPr>
              <a:t>rm filename</a:t>
            </a:r>
            <a:endParaRPr lang="en-US" sz="1748" dirty="0"/>
          </a:p>
        </p:txBody>
      </p:sp>
      <p:sp>
        <p:nvSpPr>
          <p:cNvPr id="12" name="Text 9"/>
          <p:cNvSpPr/>
          <p:nvPr/>
        </p:nvSpPr>
        <p:spPr>
          <a:xfrm>
            <a:off x="1165265" y="6000155"/>
            <a:ext cx="2219920" cy="346829"/>
          </a:xfrm>
          <a:prstGeom prst="rect">
            <a:avLst/>
          </a:prstGeom>
          <a:noFill/>
          <a:ln/>
        </p:spPr>
        <p:txBody>
          <a:bodyPr wrap="none" rtlCol="0" anchor="t"/>
          <a:lstStyle/>
          <a:p>
            <a:pPr indent="0" marL="0">
              <a:lnSpc>
                <a:spcPts val="2731"/>
              </a:lnSpc>
              <a:buNone/>
            </a:pPr>
            <a:r>
              <a:rPr lang="en-US" sz="2185" b="1" spc="-44" kern="0" dirty="0">
                <a:solidFill>
                  <a:srgbClr val="000000"/>
                </a:solidFill>
                <a:latin typeface="adonis-web" pitchFamily="34" charset="0"/>
                <a:ea typeface="adonis-web" pitchFamily="34" charset="-122"/>
                <a:cs typeface="adonis-web" pitchFamily="34" charset="-120"/>
              </a:rPr>
              <a:t>Example</a:t>
            </a:r>
            <a:endParaRPr lang="en-US" sz="2185" dirty="0"/>
          </a:p>
        </p:txBody>
      </p:sp>
      <p:sp>
        <p:nvSpPr>
          <p:cNvPr id="13" name="Shape 10"/>
          <p:cNvSpPr/>
          <p:nvPr/>
        </p:nvSpPr>
        <p:spPr>
          <a:xfrm>
            <a:off x="1165265" y="6679883"/>
            <a:ext cx="7146369" cy="688181"/>
          </a:xfrm>
          <a:prstGeom prst="roundRect">
            <a:avLst>
              <a:gd name="adj" fmla="val 14516"/>
            </a:avLst>
          </a:prstGeom>
          <a:solidFill>
            <a:srgbClr val="F7E9FB"/>
          </a:solidFill>
          <a:ln/>
        </p:spPr>
      </p:sp>
      <p:sp>
        <p:nvSpPr>
          <p:cNvPr id="14" name="Shape 11"/>
          <p:cNvSpPr/>
          <p:nvPr/>
        </p:nvSpPr>
        <p:spPr>
          <a:xfrm>
            <a:off x="1154192" y="6679883"/>
            <a:ext cx="7168515" cy="688181"/>
          </a:xfrm>
          <a:prstGeom prst="roundRect">
            <a:avLst>
              <a:gd name="adj" fmla="val 4839"/>
            </a:avLst>
          </a:prstGeom>
          <a:solidFill>
            <a:srgbClr val="F7E9FB"/>
          </a:solidFill>
          <a:ln/>
        </p:spPr>
      </p:sp>
      <p:sp>
        <p:nvSpPr>
          <p:cNvPr id="15" name="Text 12"/>
          <p:cNvSpPr/>
          <p:nvPr/>
        </p:nvSpPr>
        <p:spPr>
          <a:xfrm>
            <a:off x="1376124" y="6846332"/>
            <a:ext cx="6724650" cy="355283"/>
          </a:xfrm>
          <a:prstGeom prst="rect">
            <a:avLst/>
          </a:prstGeom>
          <a:noFill/>
          <a:ln/>
        </p:spPr>
        <p:txBody>
          <a:bodyPr wrap="none" rtlCol="0" anchor="t"/>
          <a:lstStyle/>
          <a:p>
            <a:pPr indent="0" marL="0">
              <a:lnSpc>
                <a:spcPts val="2797"/>
              </a:lnSpc>
              <a:buNone/>
            </a:pPr>
            <a:r>
              <a:rPr lang="en-US" sz="1748" spc="-35" kern="0" dirty="0">
                <a:solidFill>
                  <a:srgbClr val="272525"/>
                </a:solidFill>
                <a:highlight>
                  <a:srgbClr val="F7E9FB"/>
                </a:highlight>
                <a:latin typeface="Consolas" pitchFamily="34" charset="0"/>
                <a:ea typeface="Consolas" pitchFamily="34" charset="-122"/>
                <a:cs typeface="Consolas" pitchFamily="34" charset="-120"/>
              </a:rPr>
              <a:t>rm unwanted_file.txt</a:t>
            </a:r>
            <a:endParaRPr lang="en-US" sz="1748" dirty="0"/>
          </a:p>
        </p:txBody>
      </p:sp>
      <p:sp>
        <p:nvSpPr>
          <p:cNvPr id="16" name="Shape 13"/>
          <p:cNvSpPr/>
          <p:nvPr/>
        </p:nvSpPr>
        <p:spPr>
          <a:xfrm>
            <a:off x="832366" y="2598539"/>
            <a:ext cx="44291" cy="5019199"/>
          </a:xfrm>
          <a:prstGeom prst="rect">
            <a:avLst/>
          </a:prstGeom>
          <a:solidFill>
            <a:srgbClr val="BE49DF"/>
          </a:solidFill>
          <a:ln/>
        </p:spPr>
      </p:sp>
      <p:pic>
        <p:nvPicPr>
          <p:cNvPr id="17"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832366" y="611743"/>
            <a:ext cx="6047780" cy="693658"/>
          </a:xfrm>
          <a:prstGeom prst="rect">
            <a:avLst/>
          </a:prstGeom>
          <a:noFill/>
          <a:ln/>
        </p:spPr>
        <p:txBody>
          <a:bodyPr wrap="none" rtlCol="0" anchor="t"/>
          <a:lstStyle/>
          <a:p>
            <a:pPr indent="0" marL="0">
              <a:lnSpc>
                <a:spcPts val="5462"/>
              </a:lnSpc>
              <a:buNone/>
            </a:pPr>
            <a:r>
              <a:rPr lang="en-US" sz="4370" b="1" spc="-87" kern="0" dirty="0">
                <a:solidFill>
                  <a:srgbClr val="000000"/>
                </a:solidFill>
                <a:latin typeface="adonis-web" pitchFamily="34" charset="0"/>
                <a:ea typeface="adonis-web" pitchFamily="34" charset="-122"/>
                <a:cs typeface="adonis-web" pitchFamily="34" charset="-120"/>
              </a:rPr>
              <a:t>cat - Display File Contents</a:t>
            </a:r>
            <a:endParaRPr lang="en-US" sz="4370" dirty="0"/>
          </a:p>
        </p:txBody>
      </p:sp>
      <p:sp>
        <p:nvSpPr>
          <p:cNvPr id="5" name="Text 2"/>
          <p:cNvSpPr/>
          <p:nvPr/>
        </p:nvSpPr>
        <p:spPr>
          <a:xfrm>
            <a:off x="832366" y="1638300"/>
            <a:ext cx="7479268" cy="710565"/>
          </a:xfrm>
          <a:prstGeom prst="rect">
            <a:avLst/>
          </a:prstGeom>
          <a:noFill/>
          <a:ln/>
        </p:spPr>
        <p:txBody>
          <a:bodyPr wrap="square" rtlCol="0" anchor="t"/>
          <a:lstStyle/>
          <a:p>
            <a:pPr indent="0" marL="0">
              <a:lnSpc>
                <a:spcPts val="2797"/>
              </a:lnSpc>
              <a:buNone/>
            </a:pPr>
            <a:r>
              <a:rPr lang="en-US" sz="1748" spc="-35" kern="0" dirty="0">
                <a:solidFill>
                  <a:srgbClr val="272525"/>
                </a:solidFill>
                <a:latin typeface="Source Sans Pro" pitchFamily="34" charset="0"/>
                <a:ea typeface="Source Sans Pro" pitchFamily="34" charset="-122"/>
                <a:cs typeface="Source Sans Pro" pitchFamily="34" charset="-120"/>
              </a:rPr>
              <a:t>The cat command displays the entire contents of a text file in the terminal. It's helpful for quickly viewing the contents of small to medium-sized files.</a:t>
            </a:r>
            <a:endParaRPr lang="en-US" sz="1748" dirty="0"/>
          </a:p>
        </p:txBody>
      </p:sp>
      <p:sp>
        <p:nvSpPr>
          <p:cNvPr id="6" name="Text 3"/>
          <p:cNvSpPr/>
          <p:nvPr/>
        </p:nvSpPr>
        <p:spPr>
          <a:xfrm>
            <a:off x="1165265" y="2931438"/>
            <a:ext cx="2219920" cy="346829"/>
          </a:xfrm>
          <a:prstGeom prst="rect">
            <a:avLst/>
          </a:prstGeom>
          <a:noFill/>
          <a:ln/>
        </p:spPr>
        <p:txBody>
          <a:bodyPr wrap="none" rtlCol="0" anchor="t"/>
          <a:lstStyle/>
          <a:p>
            <a:pPr indent="0" marL="0">
              <a:lnSpc>
                <a:spcPts val="2731"/>
              </a:lnSpc>
              <a:buNone/>
            </a:pPr>
            <a:r>
              <a:rPr lang="en-US" sz="2185" b="1" spc="-44" kern="0" dirty="0">
                <a:solidFill>
                  <a:srgbClr val="000000"/>
                </a:solidFill>
                <a:latin typeface="adonis-web" pitchFamily="34" charset="0"/>
                <a:ea typeface="adonis-web" pitchFamily="34" charset="-122"/>
                <a:cs typeface="adonis-web" pitchFamily="34" charset="-120"/>
              </a:rPr>
              <a:t>Description</a:t>
            </a:r>
            <a:endParaRPr lang="en-US" sz="2185" dirty="0"/>
          </a:p>
        </p:txBody>
      </p:sp>
      <p:sp>
        <p:nvSpPr>
          <p:cNvPr id="7" name="Text 4"/>
          <p:cNvSpPr/>
          <p:nvPr/>
        </p:nvSpPr>
        <p:spPr>
          <a:xfrm>
            <a:off x="1165265" y="3611166"/>
            <a:ext cx="7146369" cy="355283"/>
          </a:xfrm>
          <a:prstGeom prst="rect">
            <a:avLst/>
          </a:prstGeom>
          <a:noFill/>
          <a:ln/>
        </p:spPr>
        <p:txBody>
          <a:bodyPr wrap="none" rtlCol="0" anchor="t"/>
          <a:lstStyle/>
          <a:p>
            <a:pPr indent="0" marL="0">
              <a:lnSpc>
                <a:spcPts val="2797"/>
              </a:lnSpc>
              <a:buNone/>
            </a:pPr>
            <a:r>
              <a:rPr lang="en-US" sz="1748" spc="-35" kern="0" dirty="0">
                <a:solidFill>
                  <a:srgbClr val="272525"/>
                </a:solidFill>
                <a:latin typeface="Source Sans Pro" pitchFamily="34" charset="0"/>
                <a:ea typeface="Source Sans Pro" pitchFamily="34" charset="-122"/>
                <a:cs typeface="Source Sans Pro" pitchFamily="34" charset="-120"/>
              </a:rPr>
              <a:t>Concatenates and displays file contents.</a:t>
            </a:r>
            <a:endParaRPr lang="en-US" sz="1748" dirty="0"/>
          </a:p>
        </p:txBody>
      </p:sp>
      <p:sp>
        <p:nvSpPr>
          <p:cNvPr id="8" name="Text 5"/>
          <p:cNvSpPr/>
          <p:nvPr/>
        </p:nvSpPr>
        <p:spPr>
          <a:xfrm>
            <a:off x="1165265" y="4299347"/>
            <a:ext cx="2219920" cy="346829"/>
          </a:xfrm>
          <a:prstGeom prst="rect">
            <a:avLst/>
          </a:prstGeom>
          <a:noFill/>
          <a:ln/>
        </p:spPr>
        <p:txBody>
          <a:bodyPr wrap="none" rtlCol="0" anchor="t"/>
          <a:lstStyle/>
          <a:p>
            <a:pPr indent="0" marL="0">
              <a:lnSpc>
                <a:spcPts val="2731"/>
              </a:lnSpc>
              <a:buNone/>
            </a:pPr>
            <a:r>
              <a:rPr lang="en-US" sz="2185" b="1" spc="-44" kern="0" dirty="0">
                <a:solidFill>
                  <a:srgbClr val="000000"/>
                </a:solidFill>
                <a:latin typeface="adonis-web" pitchFamily="34" charset="0"/>
                <a:ea typeface="adonis-web" pitchFamily="34" charset="-122"/>
                <a:cs typeface="adonis-web" pitchFamily="34" charset="-120"/>
              </a:rPr>
              <a:t>Command</a:t>
            </a:r>
            <a:endParaRPr lang="en-US" sz="2185" dirty="0"/>
          </a:p>
        </p:txBody>
      </p:sp>
      <p:sp>
        <p:nvSpPr>
          <p:cNvPr id="9" name="Shape 6"/>
          <p:cNvSpPr/>
          <p:nvPr/>
        </p:nvSpPr>
        <p:spPr>
          <a:xfrm>
            <a:off x="1165265" y="4979075"/>
            <a:ext cx="7146369" cy="688181"/>
          </a:xfrm>
          <a:prstGeom prst="roundRect">
            <a:avLst>
              <a:gd name="adj" fmla="val 14516"/>
            </a:avLst>
          </a:prstGeom>
          <a:solidFill>
            <a:srgbClr val="F7E9FB"/>
          </a:solidFill>
          <a:ln/>
        </p:spPr>
      </p:sp>
      <p:sp>
        <p:nvSpPr>
          <p:cNvPr id="10" name="Shape 7"/>
          <p:cNvSpPr/>
          <p:nvPr/>
        </p:nvSpPr>
        <p:spPr>
          <a:xfrm>
            <a:off x="1154192" y="4979075"/>
            <a:ext cx="7168515" cy="688181"/>
          </a:xfrm>
          <a:prstGeom prst="roundRect">
            <a:avLst>
              <a:gd name="adj" fmla="val 4839"/>
            </a:avLst>
          </a:prstGeom>
          <a:solidFill>
            <a:srgbClr val="F7E9FB"/>
          </a:solidFill>
          <a:ln/>
        </p:spPr>
      </p:sp>
      <p:sp>
        <p:nvSpPr>
          <p:cNvPr id="11" name="Text 8"/>
          <p:cNvSpPr/>
          <p:nvPr/>
        </p:nvSpPr>
        <p:spPr>
          <a:xfrm>
            <a:off x="1376124" y="5145524"/>
            <a:ext cx="6724650" cy="355283"/>
          </a:xfrm>
          <a:prstGeom prst="rect">
            <a:avLst/>
          </a:prstGeom>
          <a:noFill/>
          <a:ln/>
        </p:spPr>
        <p:txBody>
          <a:bodyPr wrap="none" rtlCol="0" anchor="t"/>
          <a:lstStyle/>
          <a:p>
            <a:pPr indent="0" marL="0">
              <a:lnSpc>
                <a:spcPts val="2797"/>
              </a:lnSpc>
              <a:buNone/>
            </a:pPr>
            <a:r>
              <a:rPr lang="en-US" sz="1748" spc="-35" kern="0" dirty="0">
                <a:solidFill>
                  <a:srgbClr val="272525"/>
                </a:solidFill>
                <a:highlight>
                  <a:srgbClr val="F7E9FB"/>
                </a:highlight>
                <a:latin typeface="Consolas" pitchFamily="34" charset="0"/>
                <a:ea typeface="Consolas" pitchFamily="34" charset="-122"/>
                <a:cs typeface="Consolas" pitchFamily="34" charset="-120"/>
              </a:rPr>
              <a:t>cat filename</a:t>
            </a:r>
            <a:endParaRPr lang="en-US" sz="1748" dirty="0"/>
          </a:p>
        </p:txBody>
      </p:sp>
      <p:sp>
        <p:nvSpPr>
          <p:cNvPr id="12" name="Text 9"/>
          <p:cNvSpPr/>
          <p:nvPr/>
        </p:nvSpPr>
        <p:spPr>
          <a:xfrm>
            <a:off x="1165265" y="6000155"/>
            <a:ext cx="2219920" cy="346829"/>
          </a:xfrm>
          <a:prstGeom prst="rect">
            <a:avLst/>
          </a:prstGeom>
          <a:noFill/>
          <a:ln/>
        </p:spPr>
        <p:txBody>
          <a:bodyPr wrap="none" rtlCol="0" anchor="t"/>
          <a:lstStyle/>
          <a:p>
            <a:pPr indent="0" marL="0">
              <a:lnSpc>
                <a:spcPts val="2731"/>
              </a:lnSpc>
              <a:buNone/>
            </a:pPr>
            <a:r>
              <a:rPr lang="en-US" sz="2185" b="1" spc="-44" kern="0" dirty="0">
                <a:solidFill>
                  <a:srgbClr val="000000"/>
                </a:solidFill>
                <a:latin typeface="adonis-web" pitchFamily="34" charset="0"/>
                <a:ea typeface="adonis-web" pitchFamily="34" charset="-122"/>
                <a:cs typeface="adonis-web" pitchFamily="34" charset="-120"/>
              </a:rPr>
              <a:t>Example</a:t>
            </a:r>
            <a:endParaRPr lang="en-US" sz="2185" dirty="0"/>
          </a:p>
        </p:txBody>
      </p:sp>
      <p:sp>
        <p:nvSpPr>
          <p:cNvPr id="13" name="Shape 10"/>
          <p:cNvSpPr/>
          <p:nvPr/>
        </p:nvSpPr>
        <p:spPr>
          <a:xfrm>
            <a:off x="1165265" y="6679883"/>
            <a:ext cx="7146369" cy="688181"/>
          </a:xfrm>
          <a:prstGeom prst="roundRect">
            <a:avLst>
              <a:gd name="adj" fmla="val 14516"/>
            </a:avLst>
          </a:prstGeom>
          <a:solidFill>
            <a:srgbClr val="F7E9FB"/>
          </a:solidFill>
          <a:ln/>
        </p:spPr>
      </p:sp>
      <p:sp>
        <p:nvSpPr>
          <p:cNvPr id="14" name="Shape 11"/>
          <p:cNvSpPr/>
          <p:nvPr/>
        </p:nvSpPr>
        <p:spPr>
          <a:xfrm>
            <a:off x="1154192" y="6679883"/>
            <a:ext cx="7168515" cy="688181"/>
          </a:xfrm>
          <a:prstGeom prst="roundRect">
            <a:avLst>
              <a:gd name="adj" fmla="val 4839"/>
            </a:avLst>
          </a:prstGeom>
          <a:solidFill>
            <a:srgbClr val="F7E9FB"/>
          </a:solidFill>
          <a:ln/>
        </p:spPr>
      </p:sp>
      <p:sp>
        <p:nvSpPr>
          <p:cNvPr id="15" name="Text 12"/>
          <p:cNvSpPr/>
          <p:nvPr/>
        </p:nvSpPr>
        <p:spPr>
          <a:xfrm>
            <a:off x="1376124" y="6846332"/>
            <a:ext cx="6724650" cy="355283"/>
          </a:xfrm>
          <a:prstGeom prst="rect">
            <a:avLst/>
          </a:prstGeom>
          <a:noFill/>
          <a:ln/>
        </p:spPr>
        <p:txBody>
          <a:bodyPr wrap="none" rtlCol="0" anchor="t"/>
          <a:lstStyle/>
          <a:p>
            <a:pPr indent="0" marL="0">
              <a:lnSpc>
                <a:spcPts val="2797"/>
              </a:lnSpc>
              <a:buNone/>
            </a:pPr>
            <a:r>
              <a:rPr lang="en-US" sz="1748" spc="-35" kern="0" dirty="0">
                <a:solidFill>
                  <a:srgbClr val="272525"/>
                </a:solidFill>
                <a:highlight>
                  <a:srgbClr val="F7E9FB"/>
                </a:highlight>
                <a:latin typeface="Consolas" pitchFamily="34" charset="0"/>
                <a:ea typeface="Consolas" pitchFamily="34" charset="-122"/>
                <a:cs typeface="Consolas" pitchFamily="34" charset="-120"/>
              </a:rPr>
              <a:t>cat file.txt</a:t>
            </a:r>
            <a:endParaRPr lang="en-US" sz="1748" dirty="0"/>
          </a:p>
        </p:txBody>
      </p:sp>
      <p:sp>
        <p:nvSpPr>
          <p:cNvPr id="16" name="Shape 13"/>
          <p:cNvSpPr/>
          <p:nvPr/>
        </p:nvSpPr>
        <p:spPr>
          <a:xfrm>
            <a:off x="832366" y="2598539"/>
            <a:ext cx="44291" cy="5019199"/>
          </a:xfrm>
          <a:prstGeom prst="rect">
            <a:avLst/>
          </a:prstGeom>
          <a:solidFill>
            <a:srgbClr val="BE49DF"/>
          </a:solidFill>
          <a:ln/>
        </p:spPr>
      </p:sp>
      <p:pic>
        <p:nvPicPr>
          <p:cNvPr id="17"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103638"/>
          </a:xfrm>
          <a:prstGeom prst="rect">
            <a:avLst/>
          </a:prstGeom>
          <a:solidFill>
            <a:srgbClr val="FFFFFF">
              <a:alpha val="75000"/>
            </a:srgbClr>
          </a:solidFill>
          <a:ln w="9644">
            <a:solidFill>
              <a:srgbClr val="FFFFFF">
                <a:alpha val="64000"/>
              </a:srgbClr>
            </a:solidFill>
            <a:prstDash val="solid"/>
          </a:ln>
        </p:spPr>
      </p:sp>
      <p:sp>
        <p:nvSpPr>
          <p:cNvPr id="4" name="Text 1"/>
          <p:cNvSpPr/>
          <p:nvPr/>
        </p:nvSpPr>
        <p:spPr>
          <a:xfrm>
            <a:off x="6581656" y="427673"/>
            <a:ext cx="6219587" cy="486013"/>
          </a:xfrm>
          <a:prstGeom prst="rect">
            <a:avLst/>
          </a:prstGeom>
          <a:noFill/>
          <a:ln/>
        </p:spPr>
        <p:txBody>
          <a:bodyPr wrap="none" rtlCol="0" anchor="t"/>
          <a:lstStyle/>
          <a:p>
            <a:pPr indent="0" marL="0">
              <a:lnSpc>
                <a:spcPts val="3827"/>
              </a:lnSpc>
              <a:buNone/>
            </a:pPr>
            <a:r>
              <a:rPr lang="en-US" sz="3062" b="1" spc="-61" kern="0" dirty="0">
                <a:solidFill>
                  <a:srgbClr val="000000"/>
                </a:solidFill>
                <a:latin typeface="adonis-web" pitchFamily="34" charset="0"/>
                <a:ea typeface="adonis-web" pitchFamily="34" charset="-122"/>
                <a:cs typeface="adonis-web" pitchFamily="34" charset="-120"/>
              </a:rPr>
              <a:t>more and less - View File Page by Page</a:t>
            </a:r>
            <a:endParaRPr lang="en-US" sz="3062" dirty="0"/>
          </a:p>
        </p:txBody>
      </p:sp>
      <p:sp>
        <p:nvSpPr>
          <p:cNvPr id="5" name="Text 2"/>
          <p:cNvSpPr/>
          <p:nvPr/>
        </p:nvSpPr>
        <p:spPr>
          <a:xfrm>
            <a:off x="6581656" y="1146929"/>
            <a:ext cx="6953488" cy="497443"/>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The more and less commands allow you to view large text files one page at a time, making it easier to read and navigate through lengthy documents.</a:t>
            </a:r>
            <a:endParaRPr lang="en-US" sz="1225" dirty="0"/>
          </a:p>
        </p:txBody>
      </p:sp>
      <p:sp>
        <p:nvSpPr>
          <p:cNvPr id="6" name="Text 3"/>
          <p:cNvSpPr/>
          <p:nvPr/>
        </p:nvSpPr>
        <p:spPr>
          <a:xfrm>
            <a:off x="6814899" y="2052518"/>
            <a:ext cx="1591270" cy="243007"/>
          </a:xfrm>
          <a:prstGeom prst="rect">
            <a:avLst/>
          </a:prstGeom>
          <a:noFill/>
          <a:ln/>
        </p:spPr>
        <p:txBody>
          <a:bodyPr wrap="none" rtlCol="0" anchor="t"/>
          <a:lstStyle/>
          <a:p>
            <a:pPr indent="0" marL="0">
              <a:lnSpc>
                <a:spcPts val="1914"/>
              </a:lnSpc>
              <a:buNone/>
            </a:pPr>
            <a:r>
              <a:rPr lang="en-US" sz="1531" b="1" spc="-31" kern="0" dirty="0">
                <a:solidFill>
                  <a:srgbClr val="000000"/>
                </a:solidFill>
                <a:latin typeface="adonis-web" pitchFamily="34" charset="0"/>
                <a:ea typeface="adonis-web" pitchFamily="34" charset="-122"/>
                <a:cs typeface="adonis-web" pitchFamily="34" charset="-120"/>
              </a:rPr>
              <a:t>Description (More)</a:t>
            </a:r>
            <a:endParaRPr lang="en-US" sz="1531" dirty="0"/>
          </a:p>
        </p:txBody>
      </p:sp>
      <p:sp>
        <p:nvSpPr>
          <p:cNvPr id="7" name="Text 4"/>
          <p:cNvSpPr/>
          <p:nvPr/>
        </p:nvSpPr>
        <p:spPr>
          <a:xfrm>
            <a:off x="6814899" y="2528768"/>
            <a:ext cx="6720245" cy="248722"/>
          </a:xfrm>
          <a:prstGeom prst="rect">
            <a:avLst/>
          </a:prstGeom>
          <a:noFill/>
          <a:ln/>
        </p:spPr>
        <p:txBody>
          <a:bodyPr wrap="non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Displays file content page by page.</a:t>
            </a:r>
            <a:endParaRPr lang="en-US" sz="1225" dirty="0"/>
          </a:p>
        </p:txBody>
      </p:sp>
      <p:sp>
        <p:nvSpPr>
          <p:cNvPr id="8" name="Text 5"/>
          <p:cNvSpPr/>
          <p:nvPr/>
        </p:nvSpPr>
        <p:spPr>
          <a:xfrm>
            <a:off x="6814899" y="3010733"/>
            <a:ext cx="1555313" cy="243007"/>
          </a:xfrm>
          <a:prstGeom prst="rect">
            <a:avLst/>
          </a:prstGeom>
          <a:noFill/>
          <a:ln/>
        </p:spPr>
        <p:txBody>
          <a:bodyPr wrap="none" rtlCol="0" anchor="t"/>
          <a:lstStyle/>
          <a:p>
            <a:pPr indent="0" marL="0">
              <a:lnSpc>
                <a:spcPts val="1914"/>
              </a:lnSpc>
              <a:buNone/>
            </a:pPr>
            <a:r>
              <a:rPr lang="en-US" sz="1531" b="1" spc="-31" kern="0" dirty="0">
                <a:solidFill>
                  <a:srgbClr val="000000"/>
                </a:solidFill>
                <a:latin typeface="adonis-web" pitchFamily="34" charset="0"/>
                <a:ea typeface="adonis-web" pitchFamily="34" charset="-122"/>
                <a:cs typeface="adonis-web" pitchFamily="34" charset="-120"/>
              </a:rPr>
              <a:t>Command (More)</a:t>
            </a:r>
            <a:endParaRPr lang="en-US" sz="1531" dirty="0"/>
          </a:p>
        </p:txBody>
      </p:sp>
      <p:sp>
        <p:nvSpPr>
          <p:cNvPr id="9" name="Shape 6"/>
          <p:cNvSpPr/>
          <p:nvPr/>
        </p:nvSpPr>
        <p:spPr>
          <a:xfrm>
            <a:off x="6814899" y="3486983"/>
            <a:ext cx="6720245" cy="481846"/>
          </a:xfrm>
          <a:prstGeom prst="roundRect">
            <a:avLst>
              <a:gd name="adj" fmla="val 14526"/>
            </a:avLst>
          </a:prstGeom>
          <a:solidFill>
            <a:srgbClr val="F7E9FB"/>
          </a:solidFill>
          <a:ln/>
        </p:spPr>
      </p:sp>
      <p:sp>
        <p:nvSpPr>
          <p:cNvPr id="10" name="Shape 7"/>
          <p:cNvSpPr/>
          <p:nvPr/>
        </p:nvSpPr>
        <p:spPr>
          <a:xfrm>
            <a:off x="6807160" y="3486983"/>
            <a:ext cx="6735723" cy="481846"/>
          </a:xfrm>
          <a:prstGeom prst="roundRect">
            <a:avLst>
              <a:gd name="adj" fmla="val 4842"/>
            </a:avLst>
          </a:prstGeom>
          <a:solidFill>
            <a:srgbClr val="F7E9FB"/>
          </a:solidFill>
          <a:ln/>
        </p:spPr>
      </p:sp>
      <p:sp>
        <p:nvSpPr>
          <p:cNvPr id="11" name="Text 8"/>
          <p:cNvSpPr/>
          <p:nvPr/>
        </p:nvSpPr>
        <p:spPr>
          <a:xfrm>
            <a:off x="6962656" y="3603546"/>
            <a:ext cx="6424732" cy="248722"/>
          </a:xfrm>
          <a:prstGeom prst="rect">
            <a:avLst/>
          </a:prstGeom>
          <a:noFill/>
          <a:ln/>
        </p:spPr>
        <p:txBody>
          <a:bodyPr wrap="none" rtlCol="0" anchor="t"/>
          <a:lstStyle/>
          <a:p>
            <a:pPr indent="0" marL="0">
              <a:lnSpc>
                <a:spcPts val="1960"/>
              </a:lnSpc>
              <a:buNone/>
            </a:pPr>
            <a:r>
              <a:rPr lang="en-US" sz="1225" spc="-24" kern="0" dirty="0">
                <a:solidFill>
                  <a:srgbClr val="272525"/>
                </a:solidFill>
                <a:highlight>
                  <a:srgbClr val="F7E9FB"/>
                </a:highlight>
                <a:latin typeface="Consolas" pitchFamily="34" charset="0"/>
                <a:ea typeface="Consolas" pitchFamily="34" charset="-122"/>
                <a:cs typeface="Consolas" pitchFamily="34" charset="-120"/>
              </a:rPr>
              <a:t>more filename</a:t>
            </a:r>
            <a:endParaRPr lang="en-US" sz="1225" dirty="0"/>
          </a:p>
        </p:txBody>
      </p:sp>
      <p:sp>
        <p:nvSpPr>
          <p:cNvPr id="12" name="Text 9"/>
          <p:cNvSpPr/>
          <p:nvPr/>
        </p:nvSpPr>
        <p:spPr>
          <a:xfrm>
            <a:off x="6814899" y="4202073"/>
            <a:ext cx="1555313" cy="243007"/>
          </a:xfrm>
          <a:prstGeom prst="rect">
            <a:avLst/>
          </a:prstGeom>
          <a:noFill/>
          <a:ln/>
        </p:spPr>
        <p:txBody>
          <a:bodyPr wrap="none" rtlCol="0" anchor="t"/>
          <a:lstStyle/>
          <a:p>
            <a:pPr indent="0" marL="0">
              <a:lnSpc>
                <a:spcPts val="1914"/>
              </a:lnSpc>
              <a:buNone/>
            </a:pPr>
            <a:r>
              <a:rPr lang="en-US" sz="1531" b="1" spc="-31" kern="0" dirty="0">
                <a:solidFill>
                  <a:srgbClr val="000000"/>
                </a:solidFill>
                <a:latin typeface="adonis-web" pitchFamily="34" charset="0"/>
                <a:ea typeface="adonis-web" pitchFamily="34" charset="-122"/>
                <a:cs typeface="adonis-web" pitchFamily="34" charset="-120"/>
              </a:rPr>
              <a:t>Example (More)</a:t>
            </a:r>
            <a:endParaRPr lang="en-US" sz="1531" dirty="0"/>
          </a:p>
        </p:txBody>
      </p:sp>
      <p:sp>
        <p:nvSpPr>
          <p:cNvPr id="13" name="Shape 10"/>
          <p:cNvSpPr/>
          <p:nvPr/>
        </p:nvSpPr>
        <p:spPr>
          <a:xfrm>
            <a:off x="6814899" y="4678323"/>
            <a:ext cx="6720245" cy="481846"/>
          </a:xfrm>
          <a:prstGeom prst="roundRect">
            <a:avLst>
              <a:gd name="adj" fmla="val 14526"/>
            </a:avLst>
          </a:prstGeom>
          <a:solidFill>
            <a:srgbClr val="F7E9FB"/>
          </a:solidFill>
          <a:ln/>
        </p:spPr>
      </p:sp>
      <p:sp>
        <p:nvSpPr>
          <p:cNvPr id="14" name="Shape 11"/>
          <p:cNvSpPr/>
          <p:nvPr/>
        </p:nvSpPr>
        <p:spPr>
          <a:xfrm>
            <a:off x="6807160" y="4678323"/>
            <a:ext cx="6735723" cy="481846"/>
          </a:xfrm>
          <a:prstGeom prst="roundRect">
            <a:avLst>
              <a:gd name="adj" fmla="val 4842"/>
            </a:avLst>
          </a:prstGeom>
          <a:solidFill>
            <a:srgbClr val="F7E9FB"/>
          </a:solidFill>
          <a:ln/>
        </p:spPr>
      </p:sp>
      <p:sp>
        <p:nvSpPr>
          <p:cNvPr id="15" name="Text 12"/>
          <p:cNvSpPr/>
          <p:nvPr/>
        </p:nvSpPr>
        <p:spPr>
          <a:xfrm>
            <a:off x="6962656" y="4794885"/>
            <a:ext cx="6424732" cy="248722"/>
          </a:xfrm>
          <a:prstGeom prst="rect">
            <a:avLst/>
          </a:prstGeom>
          <a:noFill/>
          <a:ln/>
        </p:spPr>
        <p:txBody>
          <a:bodyPr wrap="none" rtlCol="0" anchor="t"/>
          <a:lstStyle/>
          <a:p>
            <a:pPr indent="0" marL="0">
              <a:lnSpc>
                <a:spcPts val="1960"/>
              </a:lnSpc>
              <a:buNone/>
            </a:pPr>
            <a:r>
              <a:rPr lang="en-US" sz="1225" spc="-24" kern="0" dirty="0">
                <a:solidFill>
                  <a:srgbClr val="272525"/>
                </a:solidFill>
                <a:highlight>
                  <a:srgbClr val="F7E9FB"/>
                </a:highlight>
                <a:latin typeface="Consolas" pitchFamily="34" charset="0"/>
                <a:ea typeface="Consolas" pitchFamily="34" charset="-122"/>
                <a:cs typeface="Consolas" pitchFamily="34" charset="-120"/>
              </a:rPr>
              <a:t>more long_text_file.txt</a:t>
            </a:r>
            <a:endParaRPr lang="en-US" sz="1225" dirty="0"/>
          </a:p>
        </p:txBody>
      </p:sp>
      <p:sp>
        <p:nvSpPr>
          <p:cNvPr id="16" name="Text 13"/>
          <p:cNvSpPr/>
          <p:nvPr/>
        </p:nvSpPr>
        <p:spPr>
          <a:xfrm>
            <a:off x="6814899" y="5393412"/>
            <a:ext cx="1555313" cy="243007"/>
          </a:xfrm>
          <a:prstGeom prst="rect">
            <a:avLst/>
          </a:prstGeom>
          <a:noFill/>
          <a:ln/>
        </p:spPr>
        <p:txBody>
          <a:bodyPr wrap="none" rtlCol="0" anchor="t"/>
          <a:lstStyle/>
          <a:p>
            <a:pPr indent="0" marL="0">
              <a:lnSpc>
                <a:spcPts val="1914"/>
              </a:lnSpc>
              <a:buNone/>
            </a:pPr>
            <a:r>
              <a:rPr lang="en-US" sz="1531" b="1" spc="-31" kern="0" dirty="0">
                <a:solidFill>
                  <a:srgbClr val="000000"/>
                </a:solidFill>
                <a:latin typeface="adonis-web" pitchFamily="34" charset="0"/>
                <a:ea typeface="adonis-web" pitchFamily="34" charset="-122"/>
                <a:cs typeface="adonis-web" pitchFamily="34" charset="-120"/>
              </a:rPr>
              <a:t>Description (Less)</a:t>
            </a:r>
            <a:endParaRPr lang="en-US" sz="1531" dirty="0"/>
          </a:p>
        </p:txBody>
      </p:sp>
      <p:sp>
        <p:nvSpPr>
          <p:cNvPr id="17" name="Text 14"/>
          <p:cNvSpPr/>
          <p:nvPr/>
        </p:nvSpPr>
        <p:spPr>
          <a:xfrm>
            <a:off x="6814899" y="5869662"/>
            <a:ext cx="6720245" cy="248722"/>
          </a:xfrm>
          <a:prstGeom prst="rect">
            <a:avLst/>
          </a:prstGeom>
          <a:noFill/>
          <a:ln/>
        </p:spPr>
        <p:txBody>
          <a:bodyPr wrap="non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Displays file content page by page.</a:t>
            </a:r>
            <a:endParaRPr lang="en-US" sz="1225" dirty="0"/>
          </a:p>
        </p:txBody>
      </p:sp>
      <p:sp>
        <p:nvSpPr>
          <p:cNvPr id="18" name="Text 15"/>
          <p:cNvSpPr/>
          <p:nvPr/>
        </p:nvSpPr>
        <p:spPr>
          <a:xfrm>
            <a:off x="6814899" y="6351627"/>
            <a:ext cx="1555313" cy="243007"/>
          </a:xfrm>
          <a:prstGeom prst="rect">
            <a:avLst/>
          </a:prstGeom>
          <a:noFill/>
          <a:ln/>
        </p:spPr>
        <p:txBody>
          <a:bodyPr wrap="none" rtlCol="0" anchor="t"/>
          <a:lstStyle/>
          <a:p>
            <a:pPr indent="0" marL="0">
              <a:lnSpc>
                <a:spcPts val="1914"/>
              </a:lnSpc>
              <a:buNone/>
            </a:pPr>
            <a:r>
              <a:rPr lang="en-US" sz="1531" b="1" spc="-31" kern="0" dirty="0">
                <a:solidFill>
                  <a:srgbClr val="000000"/>
                </a:solidFill>
                <a:latin typeface="adonis-web" pitchFamily="34" charset="0"/>
                <a:ea typeface="adonis-web" pitchFamily="34" charset="-122"/>
                <a:cs typeface="adonis-web" pitchFamily="34" charset="-120"/>
              </a:rPr>
              <a:t>Command (Less)</a:t>
            </a:r>
            <a:endParaRPr lang="en-US" sz="1531" dirty="0"/>
          </a:p>
        </p:txBody>
      </p:sp>
      <p:sp>
        <p:nvSpPr>
          <p:cNvPr id="19" name="Shape 16"/>
          <p:cNvSpPr/>
          <p:nvPr/>
        </p:nvSpPr>
        <p:spPr>
          <a:xfrm>
            <a:off x="6814899" y="6827877"/>
            <a:ext cx="6720245" cy="481846"/>
          </a:xfrm>
          <a:prstGeom prst="roundRect">
            <a:avLst>
              <a:gd name="adj" fmla="val 14526"/>
            </a:avLst>
          </a:prstGeom>
          <a:solidFill>
            <a:srgbClr val="F7E9FB"/>
          </a:solidFill>
          <a:ln/>
        </p:spPr>
      </p:sp>
      <p:sp>
        <p:nvSpPr>
          <p:cNvPr id="20" name="Shape 17"/>
          <p:cNvSpPr/>
          <p:nvPr/>
        </p:nvSpPr>
        <p:spPr>
          <a:xfrm>
            <a:off x="6807160" y="6827877"/>
            <a:ext cx="6735723" cy="481846"/>
          </a:xfrm>
          <a:prstGeom prst="roundRect">
            <a:avLst>
              <a:gd name="adj" fmla="val 4842"/>
            </a:avLst>
          </a:prstGeom>
          <a:solidFill>
            <a:srgbClr val="F7E9FB"/>
          </a:solidFill>
          <a:ln/>
        </p:spPr>
      </p:sp>
      <p:sp>
        <p:nvSpPr>
          <p:cNvPr id="21" name="Text 18"/>
          <p:cNvSpPr/>
          <p:nvPr/>
        </p:nvSpPr>
        <p:spPr>
          <a:xfrm>
            <a:off x="6962656" y="6944439"/>
            <a:ext cx="6424732" cy="248722"/>
          </a:xfrm>
          <a:prstGeom prst="rect">
            <a:avLst/>
          </a:prstGeom>
          <a:noFill/>
          <a:ln/>
        </p:spPr>
        <p:txBody>
          <a:bodyPr wrap="none" rtlCol="0" anchor="t"/>
          <a:lstStyle/>
          <a:p>
            <a:pPr indent="0" marL="0">
              <a:lnSpc>
                <a:spcPts val="1960"/>
              </a:lnSpc>
              <a:buNone/>
            </a:pPr>
            <a:r>
              <a:rPr lang="en-US" sz="1225" spc="-24" kern="0" dirty="0">
                <a:solidFill>
                  <a:srgbClr val="272525"/>
                </a:solidFill>
                <a:highlight>
                  <a:srgbClr val="F7E9FB"/>
                </a:highlight>
                <a:latin typeface="Consolas" pitchFamily="34" charset="0"/>
                <a:ea typeface="Consolas" pitchFamily="34" charset="-122"/>
                <a:cs typeface="Consolas" pitchFamily="34" charset="-120"/>
              </a:rPr>
              <a:t>less filename</a:t>
            </a:r>
            <a:endParaRPr lang="en-US" sz="1225" dirty="0"/>
          </a:p>
        </p:txBody>
      </p:sp>
      <p:sp>
        <p:nvSpPr>
          <p:cNvPr id="22" name="Text 19"/>
          <p:cNvSpPr/>
          <p:nvPr/>
        </p:nvSpPr>
        <p:spPr>
          <a:xfrm>
            <a:off x="6814899" y="7542967"/>
            <a:ext cx="1555313" cy="243007"/>
          </a:xfrm>
          <a:prstGeom prst="rect">
            <a:avLst/>
          </a:prstGeom>
          <a:noFill/>
          <a:ln/>
        </p:spPr>
        <p:txBody>
          <a:bodyPr wrap="none" rtlCol="0" anchor="t"/>
          <a:lstStyle/>
          <a:p>
            <a:pPr indent="0" marL="0">
              <a:lnSpc>
                <a:spcPts val="1914"/>
              </a:lnSpc>
              <a:buNone/>
            </a:pPr>
            <a:r>
              <a:rPr lang="en-US" sz="1531" b="1" spc="-31" kern="0" dirty="0">
                <a:solidFill>
                  <a:srgbClr val="000000"/>
                </a:solidFill>
                <a:latin typeface="adonis-web" pitchFamily="34" charset="0"/>
                <a:ea typeface="adonis-web" pitchFamily="34" charset="-122"/>
                <a:cs typeface="adonis-web" pitchFamily="34" charset="-120"/>
              </a:rPr>
              <a:t>Example (Less)</a:t>
            </a:r>
            <a:endParaRPr lang="en-US" sz="1531" dirty="0"/>
          </a:p>
        </p:txBody>
      </p:sp>
      <p:sp>
        <p:nvSpPr>
          <p:cNvPr id="23" name="Shape 20"/>
          <p:cNvSpPr/>
          <p:nvPr/>
        </p:nvSpPr>
        <p:spPr>
          <a:xfrm>
            <a:off x="6814899" y="8019217"/>
            <a:ext cx="6720245" cy="481846"/>
          </a:xfrm>
          <a:prstGeom prst="roundRect">
            <a:avLst>
              <a:gd name="adj" fmla="val 14526"/>
            </a:avLst>
          </a:prstGeom>
          <a:solidFill>
            <a:srgbClr val="F7E9FB"/>
          </a:solidFill>
          <a:ln/>
        </p:spPr>
      </p:sp>
      <p:sp>
        <p:nvSpPr>
          <p:cNvPr id="24" name="Shape 21"/>
          <p:cNvSpPr/>
          <p:nvPr/>
        </p:nvSpPr>
        <p:spPr>
          <a:xfrm>
            <a:off x="6807160" y="8019217"/>
            <a:ext cx="6735723" cy="481846"/>
          </a:xfrm>
          <a:prstGeom prst="roundRect">
            <a:avLst>
              <a:gd name="adj" fmla="val 4842"/>
            </a:avLst>
          </a:prstGeom>
          <a:solidFill>
            <a:srgbClr val="F7E9FB"/>
          </a:solidFill>
          <a:ln/>
        </p:spPr>
      </p:sp>
      <p:sp>
        <p:nvSpPr>
          <p:cNvPr id="25" name="Text 22"/>
          <p:cNvSpPr/>
          <p:nvPr/>
        </p:nvSpPr>
        <p:spPr>
          <a:xfrm>
            <a:off x="6962656" y="8135779"/>
            <a:ext cx="6424732" cy="248722"/>
          </a:xfrm>
          <a:prstGeom prst="rect">
            <a:avLst/>
          </a:prstGeom>
          <a:noFill/>
          <a:ln/>
        </p:spPr>
        <p:txBody>
          <a:bodyPr wrap="none" rtlCol="0" anchor="t"/>
          <a:lstStyle/>
          <a:p>
            <a:pPr indent="0" marL="0">
              <a:lnSpc>
                <a:spcPts val="1960"/>
              </a:lnSpc>
              <a:buNone/>
            </a:pPr>
            <a:r>
              <a:rPr lang="en-US" sz="1225" spc="-24" kern="0" dirty="0">
                <a:solidFill>
                  <a:srgbClr val="272525"/>
                </a:solidFill>
                <a:highlight>
                  <a:srgbClr val="F7E9FB"/>
                </a:highlight>
                <a:latin typeface="Consolas" pitchFamily="34" charset="0"/>
                <a:ea typeface="Consolas" pitchFamily="34" charset="-122"/>
                <a:cs typeface="Consolas" pitchFamily="34" charset="-120"/>
              </a:rPr>
              <a:t>less long_text_file.txt</a:t>
            </a:r>
            <a:endParaRPr lang="en-US" sz="1225" dirty="0"/>
          </a:p>
        </p:txBody>
      </p:sp>
      <p:sp>
        <p:nvSpPr>
          <p:cNvPr id="26" name="Shape 23"/>
          <p:cNvSpPr/>
          <p:nvPr/>
        </p:nvSpPr>
        <p:spPr>
          <a:xfrm>
            <a:off x="6581656" y="1819275"/>
            <a:ext cx="31075" cy="6856690"/>
          </a:xfrm>
          <a:prstGeom prst="rect">
            <a:avLst/>
          </a:prstGeom>
          <a:solidFill>
            <a:srgbClr val="BE49DF"/>
          </a:solidFill>
          <a:ln/>
        </p:spPr>
      </p:sp>
      <p:pic>
        <p:nvPicPr>
          <p:cNvPr id="27" name="Image 1" descr="preencoded.png">    </p:cNvPr>
          <p:cNvPicPr>
            <a:picLocks noChangeAspect="1"/>
          </p:cNvPicPr>
          <p:nvPr/>
        </p:nvPicPr>
        <p:blipFill>
          <a:blip r:embed="rId2"/>
          <a:stretch>
            <a:fillRect/>
          </a:stretch>
        </p:blipFill>
        <p:spPr>
          <a:xfrm>
            <a:off x="0" y="0"/>
            <a:ext cx="5486400" cy="9103638"/>
          </a:xfrm>
          <a:prstGeom prst="rect">
            <a:avLst/>
          </a:prstGeom>
        </p:spPr>
      </p:pic>
      <p:pic>
        <p:nvPicPr>
          <p:cNvPr id="2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103638"/>
          </a:xfrm>
          <a:prstGeom prst="rect">
            <a:avLst/>
          </a:prstGeom>
          <a:solidFill>
            <a:srgbClr val="FFFFFF">
              <a:alpha val="75000"/>
            </a:srgbClr>
          </a:solidFill>
          <a:ln w="9644">
            <a:solidFill>
              <a:srgbClr val="FFFFFF">
                <a:alpha val="64000"/>
              </a:srgbClr>
            </a:solidFill>
            <a:prstDash val="solid"/>
          </a:ln>
        </p:spPr>
      </p:sp>
      <p:sp>
        <p:nvSpPr>
          <p:cNvPr id="4" name="Text 1"/>
          <p:cNvSpPr/>
          <p:nvPr/>
        </p:nvSpPr>
        <p:spPr>
          <a:xfrm>
            <a:off x="6581656" y="427673"/>
            <a:ext cx="6744772" cy="486013"/>
          </a:xfrm>
          <a:prstGeom prst="rect">
            <a:avLst/>
          </a:prstGeom>
          <a:noFill/>
          <a:ln/>
        </p:spPr>
        <p:txBody>
          <a:bodyPr wrap="none" rtlCol="0" anchor="t"/>
          <a:lstStyle/>
          <a:p>
            <a:pPr indent="0" marL="0">
              <a:lnSpc>
                <a:spcPts val="3827"/>
              </a:lnSpc>
              <a:buNone/>
            </a:pPr>
            <a:r>
              <a:rPr lang="en-US" sz="3062" b="1" spc="-61" kern="0" dirty="0">
                <a:solidFill>
                  <a:srgbClr val="000000"/>
                </a:solidFill>
                <a:latin typeface="adonis-web" pitchFamily="34" charset="0"/>
                <a:ea typeface="adonis-web" pitchFamily="34" charset="-122"/>
                <a:cs typeface="adonis-web" pitchFamily="34" charset="-120"/>
              </a:rPr>
              <a:t>head and tail - View Beginning/End of File</a:t>
            </a:r>
            <a:endParaRPr lang="en-US" sz="3062" dirty="0"/>
          </a:p>
        </p:txBody>
      </p:sp>
      <p:sp>
        <p:nvSpPr>
          <p:cNvPr id="5" name="Text 2"/>
          <p:cNvSpPr/>
          <p:nvPr/>
        </p:nvSpPr>
        <p:spPr>
          <a:xfrm>
            <a:off x="6581656" y="1146929"/>
            <a:ext cx="6953488" cy="497443"/>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The head and tail commands are useful for quickly peeking at the start or end of a file, making them valuable for log files and other lengthy documents.</a:t>
            </a:r>
            <a:endParaRPr lang="en-US" sz="1225" dirty="0"/>
          </a:p>
        </p:txBody>
      </p:sp>
      <p:sp>
        <p:nvSpPr>
          <p:cNvPr id="6" name="Text 3"/>
          <p:cNvSpPr/>
          <p:nvPr/>
        </p:nvSpPr>
        <p:spPr>
          <a:xfrm>
            <a:off x="6814899" y="2052518"/>
            <a:ext cx="1560790" cy="243007"/>
          </a:xfrm>
          <a:prstGeom prst="rect">
            <a:avLst/>
          </a:prstGeom>
          <a:noFill/>
          <a:ln/>
        </p:spPr>
        <p:txBody>
          <a:bodyPr wrap="none" rtlCol="0" anchor="t"/>
          <a:lstStyle/>
          <a:p>
            <a:pPr indent="0" marL="0">
              <a:lnSpc>
                <a:spcPts val="1914"/>
              </a:lnSpc>
              <a:buNone/>
            </a:pPr>
            <a:r>
              <a:rPr lang="en-US" sz="1531" b="1" spc="-31" kern="0" dirty="0">
                <a:solidFill>
                  <a:srgbClr val="000000"/>
                </a:solidFill>
                <a:latin typeface="adonis-web" pitchFamily="34" charset="0"/>
                <a:ea typeface="adonis-web" pitchFamily="34" charset="-122"/>
                <a:cs typeface="adonis-web" pitchFamily="34" charset="-120"/>
              </a:rPr>
              <a:t>Description (Head)</a:t>
            </a:r>
            <a:endParaRPr lang="en-US" sz="1531" dirty="0"/>
          </a:p>
        </p:txBody>
      </p:sp>
      <p:sp>
        <p:nvSpPr>
          <p:cNvPr id="7" name="Text 4"/>
          <p:cNvSpPr/>
          <p:nvPr/>
        </p:nvSpPr>
        <p:spPr>
          <a:xfrm>
            <a:off x="6814899" y="2528768"/>
            <a:ext cx="6720245" cy="248722"/>
          </a:xfrm>
          <a:prstGeom prst="rect">
            <a:avLst/>
          </a:prstGeom>
          <a:noFill/>
          <a:ln/>
        </p:spPr>
        <p:txBody>
          <a:bodyPr wrap="non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Displays the beginning of a file.</a:t>
            </a:r>
            <a:endParaRPr lang="en-US" sz="1225" dirty="0"/>
          </a:p>
        </p:txBody>
      </p:sp>
      <p:sp>
        <p:nvSpPr>
          <p:cNvPr id="8" name="Text 5"/>
          <p:cNvSpPr/>
          <p:nvPr/>
        </p:nvSpPr>
        <p:spPr>
          <a:xfrm>
            <a:off x="6814899" y="3010733"/>
            <a:ext cx="1555313" cy="243007"/>
          </a:xfrm>
          <a:prstGeom prst="rect">
            <a:avLst/>
          </a:prstGeom>
          <a:noFill/>
          <a:ln/>
        </p:spPr>
        <p:txBody>
          <a:bodyPr wrap="none" rtlCol="0" anchor="t"/>
          <a:lstStyle/>
          <a:p>
            <a:pPr indent="0" marL="0">
              <a:lnSpc>
                <a:spcPts val="1914"/>
              </a:lnSpc>
              <a:buNone/>
            </a:pPr>
            <a:r>
              <a:rPr lang="en-US" sz="1531" b="1" spc="-31" kern="0" dirty="0">
                <a:solidFill>
                  <a:srgbClr val="000000"/>
                </a:solidFill>
                <a:latin typeface="adonis-web" pitchFamily="34" charset="0"/>
                <a:ea typeface="adonis-web" pitchFamily="34" charset="-122"/>
                <a:cs typeface="adonis-web" pitchFamily="34" charset="-120"/>
              </a:rPr>
              <a:t>Command (Head)</a:t>
            </a:r>
            <a:endParaRPr lang="en-US" sz="1531" dirty="0"/>
          </a:p>
        </p:txBody>
      </p:sp>
      <p:sp>
        <p:nvSpPr>
          <p:cNvPr id="9" name="Shape 6"/>
          <p:cNvSpPr/>
          <p:nvPr/>
        </p:nvSpPr>
        <p:spPr>
          <a:xfrm>
            <a:off x="6814899" y="3486983"/>
            <a:ext cx="6720245" cy="481846"/>
          </a:xfrm>
          <a:prstGeom prst="roundRect">
            <a:avLst>
              <a:gd name="adj" fmla="val 14526"/>
            </a:avLst>
          </a:prstGeom>
          <a:solidFill>
            <a:srgbClr val="F7E9FB"/>
          </a:solidFill>
          <a:ln/>
        </p:spPr>
      </p:sp>
      <p:sp>
        <p:nvSpPr>
          <p:cNvPr id="10" name="Shape 7"/>
          <p:cNvSpPr/>
          <p:nvPr/>
        </p:nvSpPr>
        <p:spPr>
          <a:xfrm>
            <a:off x="6807160" y="3486983"/>
            <a:ext cx="6735723" cy="481846"/>
          </a:xfrm>
          <a:prstGeom prst="roundRect">
            <a:avLst>
              <a:gd name="adj" fmla="val 4842"/>
            </a:avLst>
          </a:prstGeom>
          <a:solidFill>
            <a:srgbClr val="F7E9FB"/>
          </a:solidFill>
          <a:ln/>
        </p:spPr>
      </p:sp>
      <p:sp>
        <p:nvSpPr>
          <p:cNvPr id="11" name="Text 8"/>
          <p:cNvSpPr/>
          <p:nvPr/>
        </p:nvSpPr>
        <p:spPr>
          <a:xfrm>
            <a:off x="6962656" y="3603546"/>
            <a:ext cx="6424732" cy="248722"/>
          </a:xfrm>
          <a:prstGeom prst="rect">
            <a:avLst/>
          </a:prstGeom>
          <a:noFill/>
          <a:ln/>
        </p:spPr>
        <p:txBody>
          <a:bodyPr wrap="none" rtlCol="0" anchor="t"/>
          <a:lstStyle/>
          <a:p>
            <a:pPr indent="0" marL="0">
              <a:lnSpc>
                <a:spcPts val="1960"/>
              </a:lnSpc>
              <a:buNone/>
            </a:pPr>
            <a:r>
              <a:rPr lang="en-US" sz="1225" spc="-24" kern="0" dirty="0">
                <a:solidFill>
                  <a:srgbClr val="272525"/>
                </a:solidFill>
                <a:highlight>
                  <a:srgbClr val="F7E9FB"/>
                </a:highlight>
                <a:latin typeface="Consolas" pitchFamily="34" charset="0"/>
                <a:ea typeface="Consolas" pitchFamily="34" charset="-122"/>
                <a:cs typeface="Consolas" pitchFamily="34" charset="-120"/>
              </a:rPr>
              <a:t>head filename</a:t>
            </a:r>
            <a:endParaRPr lang="en-US" sz="1225" dirty="0"/>
          </a:p>
        </p:txBody>
      </p:sp>
      <p:sp>
        <p:nvSpPr>
          <p:cNvPr id="12" name="Text 9"/>
          <p:cNvSpPr/>
          <p:nvPr/>
        </p:nvSpPr>
        <p:spPr>
          <a:xfrm>
            <a:off x="6814899" y="4202073"/>
            <a:ext cx="1555313" cy="243007"/>
          </a:xfrm>
          <a:prstGeom prst="rect">
            <a:avLst/>
          </a:prstGeom>
          <a:noFill/>
          <a:ln/>
        </p:spPr>
        <p:txBody>
          <a:bodyPr wrap="none" rtlCol="0" anchor="t"/>
          <a:lstStyle/>
          <a:p>
            <a:pPr indent="0" marL="0">
              <a:lnSpc>
                <a:spcPts val="1914"/>
              </a:lnSpc>
              <a:buNone/>
            </a:pPr>
            <a:r>
              <a:rPr lang="en-US" sz="1531" b="1" spc="-31" kern="0" dirty="0">
                <a:solidFill>
                  <a:srgbClr val="000000"/>
                </a:solidFill>
                <a:latin typeface="adonis-web" pitchFamily="34" charset="0"/>
                <a:ea typeface="adonis-web" pitchFamily="34" charset="-122"/>
                <a:cs typeface="adonis-web" pitchFamily="34" charset="-120"/>
              </a:rPr>
              <a:t>Example (Head)</a:t>
            </a:r>
            <a:endParaRPr lang="en-US" sz="1531" dirty="0"/>
          </a:p>
        </p:txBody>
      </p:sp>
      <p:sp>
        <p:nvSpPr>
          <p:cNvPr id="13" name="Shape 10"/>
          <p:cNvSpPr/>
          <p:nvPr/>
        </p:nvSpPr>
        <p:spPr>
          <a:xfrm>
            <a:off x="6814899" y="4678323"/>
            <a:ext cx="6720245" cy="481846"/>
          </a:xfrm>
          <a:prstGeom prst="roundRect">
            <a:avLst>
              <a:gd name="adj" fmla="val 14526"/>
            </a:avLst>
          </a:prstGeom>
          <a:solidFill>
            <a:srgbClr val="F7E9FB"/>
          </a:solidFill>
          <a:ln/>
        </p:spPr>
      </p:sp>
      <p:sp>
        <p:nvSpPr>
          <p:cNvPr id="14" name="Shape 11"/>
          <p:cNvSpPr/>
          <p:nvPr/>
        </p:nvSpPr>
        <p:spPr>
          <a:xfrm>
            <a:off x="6807160" y="4678323"/>
            <a:ext cx="6735723" cy="481846"/>
          </a:xfrm>
          <a:prstGeom prst="roundRect">
            <a:avLst>
              <a:gd name="adj" fmla="val 4842"/>
            </a:avLst>
          </a:prstGeom>
          <a:solidFill>
            <a:srgbClr val="F7E9FB"/>
          </a:solidFill>
          <a:ln/>
        </p:spPr>
      </p:sp>
      <p:sp>
        <p:nvSpPr>
          <p:cNvPr id="15" name="Text 12"/>
          <p:cNvSpPr/>
          <p:nvPr/>
        </p:nvSpPr>
        <p:spPr>
          <a:xfrm>
            <a:off x="6962656" y="4794885"/>
            <a:ext cx="6424732" cy="248722"/>
          </a:xfrm>
          <a:prstGeom prst="rect">
            <a:avLst/>
          </a:prstGeom>
          <a:noFill/>
          <a:ln/>
        </p:spPr>
        <p:txBody>
          <a:bodyPr wrap="none" rtlCol="0" anchor="t"/>
          <a:lstStyle/>
          <a:p>
            <a:pPr indent="0" marL="0">
              <a:lnSpc>
                <a:spcPts val="1960"/>
              </a:lnSpc>
              <a:buNone/>
            </a:pPr>
            <a:r>
              <a:rPr lang="en-US" sz="1225" spc="-24" kern="0" dirty="0">
                <a:solidFill>
                  <a:srgbClr val="272525"/>
                </a:solidFill>
                <a:highlight>
                  <a:srgbClr val="F7E9FB"/>
                </a:highlight>
                <a:latin typeface="Consolas" pitchFamily="34" charset="0"/>
                <a:ea typeface="Consolas" pitchFamily="34" charset="-122"/>
                <a:cs typeface="Consolas" pitchFamily="34" charset="-120"/>
              </a:rPr>
              <a:t>head document.txt</a:t>
            </a:r>
            <a:endParaRPr lang="en-US" sz="1225" dirty="0"/>
          </a:p>
        </p:txBody>
      </p:sp>
      <p:sp>
        <p:nvSpPr>
          <p:cNvPr id="16" name="Text 13"/>
          <p:cNvSpPr/>
          <p:nvPr/>
        </p:nvSpPr>
        <p:spPr>
          <a:xfrm>
            <a:off x="6814899" y="5393412"/>
            <a:ext cx="1555313" cy="243007"/>
          </a:xfrm>
          <a:prstGeom prst="rect">
            <a:avLst/>
          </a:prstGeom>
          <a:noFill/>
          <a:ln/>
        </p:spPr>
        <p:txBody>
          <a:bodyPr wrap="none" rtlCol="0" anchor="t"/>
          <a:lstStyle/>
          <a:p>
            <a:pPr indent="0" marL="0">
              <a:lnSpc>
                <a:spcPts val="1914"/>
              </a:lnSpc>
              <a:buNone/>
            </a:pPr>
            <a:r>
              <a:rPr lang="en-US" sz="1531" b="1" spc="-31" kern="0" dirty="0">
                <a:solidFill>
                  <a:srgbClr val="000000"/>
                </a:solidFill>
                <a:latin typeface="adonis-web" pitchFamily="34" charset="0"/>
                <a:ea typeface="adonis-web" pitchFamily="34" charset="-122"/>
                <a:cs typeface="adonis-web" pitchFamily="34" charset="-120"/>
              </a:rPr>
              <a:t>Description (Tail)</a:t>
            </a:r>
            <a:endParaRPr lang="en-US" sz="1531" dirty="0"/>
          </a:p>
        </p:txBody>
      </p:sp>
      <p:sp>
        <p:nvSpPr>
          <p:cNvPr id="17" name="Text 14"/>
          <p:cNvSpPr/>
          <p:nvPr/>
        </p:nvSpPr>
        <p:spPr>
          <a:xfrm>
            <a:off x="6814899" y="5869662"/>
            <a:ext cx="6720245" cy="248722"/>
          </a:xfrm>
          <a:prstGeom prst="rect">
            <a:avLst/>
          </a:prstGeom>
          <a:noFill/>
          <a:ln/>
        </p:spPr>
        <p:txBody>
          <a:bodyPr wrap="non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Displays the end of a file.</a:t>
            </a:r>
            <a:endParaRPr lang="en-US" sz="1225" dirty="0"/>
          </a:p>
        </p:txBody>
      </p:sp>
      <p:sp>
        <p:nvSpPr>
          <p:cNvPr id="18" name="Text 15"/>
          <p:cNvSpPr/>
          <p:nvPr/>
        </p:nvSpPr>
        <p:spPr>
          <a:xfrm>
            <a:off x="6814899" y="6351627"/>
            <a:ext cx="1555313" cy="243007"/>
          </a:xfrm>
          <a:prstGeom prst="rect">
            <a:avLst/>
          </a:prstGeom>
          <a:noFill/>
          <a:ln/>
        </p:spPr>
        <p:txBody>
          <a:bodyPr wrap="none" rtlCol="0" anchor="t"/>
          <a:lstStyle/>
          <a:p>
            <a:pPr indent="0" marL="0">
              <a:lnSpc>
                <a:spcPts val="1914"/>
              </a:lnSpc>
              <a:buNone/>
            </a:pPr>
            <a:r>
              <a:rPr lang="en-US" sz="1531" b="1" spc="-31" kern="0" dirty="0">
                <a:solidFill>
                  <a:srgbClr val="000000"/>
                </a:solidFill>
                <a:latin typeface="adonis-web" pitchFamily="34" charset="0"/>
                <a:ea typeface="adonis-web" pitchFamily="34" charset="-122"/>
                <a:cs typeface="adonis-web" pitchFamily="34" charset="-120"/>
              </a:rPr>
              <a:t>Command (Tail)</a:t>
            </a:r>
            <a:endParaRPr lang="en-US" sz="1531" dirty="0"/>
          </a:p>
        </p:txBody>
      </p:sp>
      <p:sp>
        <p:nvSpPr>
          <p:cNvPr id="19" name="Shape 16"/>
          <p:cNvSpPr/>
          <p:nvPr/>
        </p:nvSpPr>
        <p:spPr>
          <a:xfrm>
            <a:off x="6814899" y="6827877"/>
            <a:ext cx="6720245" cy="481846"/>
          </a:xfrm>
          <a:prstGeom prst="roundRect">
            <a:avLst>
              <a:gd name="adj" fmla="val 14526"/>
            </a:avLst>
          </a:prstGeom>
          <a:solidFill>
            <a:srgbClr val="F7E9FB"/>
          </a:solidFill>
          <a:ln/>
        </p:spPr>
      </p:sp>
      <p:sp>
        <p:nvSpPr>
          <p:cNvPr id="20" name="Shape 17"/>
          <p:cNvSpPr/>
          <p:nvPr/>
        </p:nvSpPr>
        <p:spPr>
          <a:xfrm>
            <a:off x="6807160" y="6827877"/>
            <a:ext cx="6735723" cy="481846"/>
          </a:xfrm>
          <a:prstGeom prst="roundRect">
            <a:avLst>
              <a:gd name="adj" fmla="val 4842"/>
            </a:avLst>
          </a:prstGeom>
          <a:solidFill>
            <a:srgbClr val="F7E9FB"/>
          </a:solidFill>
          <a:ln/>
        </p:spPr>
      </p:sp>
      <p:sp>
        <p:nvSpPr>
          <p:cNvPr id="21" name="Text 18"/>
          <p:cNvSpPr/>
          <p:nvPr/>
        </p:nvSpPr>
        <p:spPr>
          <a:xfrm>
            <a:off x="6962656" y="6944439"/>
            <a:ext cx="6424732" cy="248722"/>
          </a:xfrm>
          <a:prstGeom prst="rect">
            <a:avLst/>
          </a:prstGeom>
          <a:noFill/>
          <a:ln/>
        </p:spPr>
        <p:txBody>
          <a:bodyPr wrap="none" rtlCol="0" anchor="t"/>
          <a:lstStyle/>
          <a:p>
            <a:pPr indent="0" marL="0">
              <a:lnSpc>
                <a:spcPts val="1960"/>
              </a:lnSpc>
              <a:buNone/>
            </a:pPr>
            <a:r>
              <a:rPr lang="en-US" sz="1225" spc="-24" kern="0" dirty="0">
                <a:solidFill>
                  <a:srgbClr val="272525"/>
                </a:solidFill>
                <a:highlight>
                  <a:srgbClr val="F7E9FB"/>
                </a:highlight>
                <a:latin typeface="Consolas" pitchFamily="34" charset="0"/>
                <a:ea typeface="Consolas" pitchFamily="34" charset="-122"/>
                <a:cs typeface="Consolas" pitchFamily="34" charset="-120"/>
              </a:rPr>
              <a:t>tail filename</a:t>
            </a:r>
            <a:endParaRPr lang="en-US" sz="1225" dirty="0"/>
          </a:p>
        </p:txBody>
      </p:sp>
      <p:sp>
        <p:nvSpPr>
          <p:cNvPr id="22" name="Text 19"/>
          <p:cNvSpPr/>
          <p:nvPr/>
        </p:nvSpPr>
        <p:spPr>
          <a:xfrm>
            <a:off x="6814899" y="7542967"/>
            <a:ext cx="1555313" cy="243007"/>
          </a:xfrm>
          <a:prstGeom prst="rect">
            <a:avLst/>
          </a:prstGeom>
          <a:noFill/>
          <a:ln/>
        </p:spPr>
        <p:txBody>
          <a:bodyPr wrap="none" rtlCol="0" anchor="t"/>
          <a:lstStyle/>
          <a:p>
            <a:pPr indent="0" marL="0">
              <a:lnSpc>
                <a:spcPts val="1914"/>
              </a:lnSpc>
              <a:buNone/>
            </a:pPr>
            <a:r>
              <a:rPr lang="en-US" sz="1531" b="1" spc="-31" kern="0" dirty="0">
                <a:solidFill>
                  <a:srgbClr val="000000"/>
                </a:solidFill>
                <a:latin typeface="adonis-web" pitchFamily="34" charset="0"/>
                <a:ea typeface="adonis-web" pitchFamily="34" charset="-122"/>
                <a:cs typeface="adonis-web" pitchFamily="34" charset="-120"/>
              </a:rPr>
              <a:t>Example (Tail)</a:t>
            </a:r>
            <a:endParaRPr lang="en-US" sz="1531" dirty="0"/>
          </a:p>
        </p:txBody>
      </p:sp>
      <p:sp>
        <p:nvSpPr>
          <p:cNvPr id="23" name="Shape 20"/>
          <p:cNvSpPr/>
          <p:nvPr/>
        </p:nvSpPr>
        <p:spPr>
          <a:xfrm>
            <a:off x="6814899" y="8019217"/>
            <a:ext cx="6720245" cy="481846"/>
          </a:xfrm>
          <a:prstGeom prst="roundRect">
            <a:avLst>
              <a:gd name="adj" fmla="val 14526"/>
            </a:avLst>
          </a:prstGeom>
          <a:solidFill>
            <a:srgbClr val="F7E9FB"/>
          </a:solidFill>
          <a:ln/>
        </p:spPr>
      </p:sp>
      <p:sp>
        <p:nvSpPr>
          <p:cNvPr id="24" name="Shape 21"/>
          <p:cNvSpPr/>
          <p:nvPr/>
        </p:nvSpPr>
        <p:spPr>
          <a:xfrm>
            <a:off x="6807160" y="8019217"/>
            <a:ext cx="6735723" cy="481846"/>
          </a:xfrm>
          <a:prstGeom prst="roundRect">
            <a:avLst>
              <a:gd name="adj" fmla="val 4842"/>
            </a:avLst>
          </a:prstGeom>
          <a:solidFill>
            <a:srgbClr val="F7E9FB"/>
          </a:solidFill>
          <a:ln/>
        </p:spPr>
      </p:sp>
      <p:sp>
        <p:nvSpPr>
          <p:cNvPr id="25" name="Text 22"/>
          <p:cNvSpPr/>
          <p:nvPr/>
        </p:nvSpPr>
        <p:spPr>
          <a:xfrm>
            <a:off x="6962656" y="8135779"/>
            <a:ext cx="6424732" cy="248722"/>
          </a:xfrm>
          <a:prstGeom prst="rect">
            <a:avLst/>
          </a:prstGeom>
          <a:noFill/>
          <a:ln/>
        </p:spPr>
        <p:txBody>
          <a:bodyPr wrap="none" rtlCol="0" anchor="t"/>
          <a:lstStyle/>
          <a:p>
            <a:pPr indent="0" marL="0">
              <a:lnSpc>
                <a:spcPts val="1960"/>
              </a:lnSpc>
              <a:buNone/>
            </a:pPr>
            <a:r>
              <a:rPr lang="en-US" sz="1225" spc="-24" kern="0" dirty="0">
                <a:solidFill>
                  <a:srgbClr val="272525"/>
                </a:solidFill>
                <a:highlight>
                  <a:srgbClr val="F7E9FB"/>
                </a:highlight>
                <a:latin typeface="Consolas" pitchFamily="34" charset="0"/>
                <a:ea typeface="Consolas" pitchFamily="34" charset="-122"/>
                <a:cs typeface="Consolas" pitchFamily="34" charset="-120"/>
              </a:rPr>
              <a:t>tail log.txt</a:t>
            </a:r>
            <a:endParaRPr lang="en-US" sz="1225" dirty="0"/>
          </a:p>
        </p:txBody>
      </p:sp>
      <p:sp>
        <p:nvSpPr>
          <p:cNvPr id="26" name="Shape 23"/>
          <p:cNvSpPr/>
          <p:nvPr/>
        </p:nvSpPr>
        <p:spPr>
          <a:xfrm>
            <a:off x="6581656" y="1819275"/>
            <a:ext cx="31075" cy="6856690"/>
          </a:xfrm>
          <a:prstGeom prst="rect">
            <a:avLst/>
          </a:prstGeom>
          <a:solidFill>
            <a:srgbClr val="BE49DF"/>
          </a:solidFill>
          <a:ln/>
        </p:spPr>
      </p:sp>
      <p:pic>
        <p:nvPicPr>
          <p:cNvPr id="27" name="Image 1" descr="preencoded.png">    </p:cNvPr>
          <p:cNvPicPr>
            <a:picLocks noChangeAspect="1"/>
          </p:cNvPicPr>
          <p:nvPr/>
        </p:nvPicPr>
        <p:blipFill>
          <a:blip r:embed="rId2"/>
          <a:stretch>
            <a:fillRect/>
          </a:stretch>
        </p:blipFill>
        <p:spPr>
          <a:xfrm>
            <a:off x="0" y="0"/>
            <a:ext cx="5486400" cy="9103638"/>
          </a:xfrm>
          <a:prstGeom prst="rect">
            <a:avLst/>
          </a:prstGeom>
        </p:spPr>
      </p:pic>
      <p:pic>
        <p:nvPicPr>
          <p:cNvPr id="2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1906">
            <a:solidFill>
              <a:srgbClr val="FFFFFF">
                <a:alpha val="64000"/>
              </a:srgbClr>
            </a:solidFill>
            <a:prstDash val="solid"/>
          </a:ln>
        </p:spPr>
      </p:sp>
      <p:sp>
        <p:nvSpPr>
          <p:cNvPr id="4" name="Text 1"/>
          <p:cNvSpPr/>
          <p:nvPr/>
        </p:nvSpPr>
        <p:spPr>
          <a:xfrm>
            <a:off x="3044428" y="1672828"/>
            <a:ext cx="6714173" cy="597098"/>
          </a:xfrm>
          <a:prstGeom prst="rect">
            <a:avLst/>
          </a:prstGeom>
          <a:noFill/>
          <a:ln/>
        </p:spPr>
        <p:txBody>
          <a:bodyPr wrap="none" rtlCol="0" anchor="t"/>
          <a:lstStyle/>
          <a:p>
            <a:pPr indent="0" marL="0">
              <a:lnSpc>
                <a:spcPts val="4701"/>
              </a:lnSpc>
              <a:buNone/>
            </a:pPr>
            <a:r>
              <a:rPr lang="en-US" sz="3761" b="1" spc="-75" kern="0" dirty="0">
                <a:solidFill>
                  <a:srgbClr val="000000"/>
                </a:solidFill>
                <a:latin typeface="adonis-web" pitchFamily="34" charset="0"/>
                <a:ea typeface="adonis-web" pitchFamily="34" charset="-122"/>
                <a:cs typeface="adonis-web" pitchFamily="34" charset="-120"/>
              </a:rPr>
              <a:t>grep - Search for Patterns in Files</a:t>
            </a:r>
            <a:endParaRPr lang="en-US" sz="3761" dirty="0"/>
          </a:p>
        </p:txBody>
      </p:sp>
      <p:sp>
        <p:nvSpPr>
          <p:cNvPr id="5" name="Text 2"/>
          <p:cNvSpPr/>
          <p:nvPr/>
        </p:nvSpPr>
        <p:spPr>
          <a:xfrm>
            <a:off x="3044428" y="2556510"/>
            <a:ext cx="8541544" cy="611505"/>
          </a:xfrm>
          <a:prstGeom prst="rect">
            <a:avLst/>
          </a:prstGeom>
          <a:noFill/>
          <a:ln/>
        </p:spPr>
        <p:txBody>
          <a:bodyPr wrap="square" rtlCol="0" anchor="t"/>
          <a:lstStyle/>
          <a:p>
            <a:pPr indent="0" marL="0">
              <a:lnSpc>
                <a:spcPts val="2407"/>
              </a:lnSpc>
              <a:buNone/>
            </a:pPr>
            <a:r>
              <a:rPr lang="en-US" sz="1504" spc="-30" kern="0" dirty="0">
                <a:solidFill>
                  <a:srgbClr val="272525"/>
                </a:solidFill>
                <a:latin typeface="Source Sans Pro" pitchFamily="34" charset="0"/>
                <a:ea typeface="Source Sans Pro" pitchFamily="34" charset="-122"/>
                <a:cs typeface="Source Sans Pro" pitchFamily="34" charset="-120"/>
              </a:rPr>
              <a:t>The grep command is a powerful text search utility. It scans the specified file for lines containing the specified pattern and prints matching lines to the terminal.</a:t>
            </a:r>
            <a:endParaRPr lang="en-US" sz="1504" dirty="0"/>
          </a:p>
        </p:txBody>
      </p:sp>
      <p:sp>
        <p:nvSpPr>
          <p:cNvPr id="6" name="Text 3"/>
          <p:cNvSpPr/>
          <p:nvPr/>
        </p:nvSpPr>
        <p:spPr>
          <a:xfrm>
            <a:off x="3331012" y="3669506"/>
            <a:ext cx="1910596" cy="298490"/>
          </a:xfrm>
          <a:prstGeom prst="rect">
            <a:avLst/>
          </a:prstGeom>
          <a:noFill/>
          <a:ln/>
        </p:spPr>
        <p:txBody>
          <a:bodyPr wrap="none" rtlCol="0" anchor="t"/>
          <a:lstStyle/>
          <a:p>
            <a:pPr indent="0" marL="0">
              <a:lnSpc>
                <a:spcPts val="2351"/>
              </a:lnSpc>
              <a:buNone/>
            </a:pPr>
            <a:r>
              <a:rPr lang="en-US" sz="1881" b="1" spc="-38" kern="0" dirty="0">
                <a:solidFill>
                  <a:srgbClr val="000000"/>
                </a:solidFill>
                <a:latin typeface="adonis-web" pitchFamily="34" charset="0"/>
                <a:ea typeface="adonis-web" pitchFamily="34" charset="-122"/>
                <a:cs typeface="adonis-web" pitchFamily="34" charset="-120"/>
              </a:rPr>
              <a:t>Description</a:t>
            </a:r>
            <a:endParaRPr lang="en-US" sz="1881" dirty="0"/>
          </a:p>
        </p:txBody>
      </p:sp>
      <p:sp>
        <p:nvSpPr>
          <p:cNvPr id="7" name="Text 4"/>
          <p:cNvSpPr/>
          <p:nvPr/>
        </p:nvSpPr>
        <p:spPr>
          <a:xfrm>
            <a:off x="3331012" y="4254579"/>
            <a:ext cx="8254960" cy="305753"/>
          </a:xfrm>
          <a:prstGeom prst="rect">
            <a:avLst/>
          </a:prstGeom>
          <a:noFill/>
          <a:ln/>
        </p:spPr>
        <p:txBody>
          <a:bodyPr wrap="none" rtlCol="0" anchor="t"/>
          <a:lstStyle/>
          <a:p>
            <a:pPr indent="0" marL="0">
              <a:lnSpc>
                <a:spcPts val="2407"/>
              </a:lnSpc>
              <a:buNone/>
            </a:pPr>
            <a:r>
              <a:rPr lang="en-US" sz="1504" spc="-30" kern="0" dirty="0">
                <a:solidFill>
                  <a:srgbClr val="272525"/>
                </a:solidFill>
                <a:latin typeface="Source Sans Pro" pitchFamily="34" charset="0"/>
                <a:ea typeface="Source Sans Pro" pitchFamily="34" charset="-122"/>
                <a:cs typeface="Source Sans Pro" pitchFamily="34" charset="-120"/>
              </a:rPr>
              <a:t>Searches for patterns in files.</a:t>
            </a:r>
            <a:endParaRPr lang="en-US" sz="1504" dirty="0"/>
          </a:p>
        </p:txBody>
      </p:sp>
      <p:sp>
        <p:nvSpPr>
          <p:cNvPr id="8" name="Text 5"/>
          <p:cNvSpPr/>
          <p:nvPr/>
        </p:nvSpPr>
        <p:spPr>
          <a:xfrm>
            <a:off x="3331012" y="4846915"/>
            <a:ext cx="1910596" cy="298490"/>
          </a:xfrm>
          <a:prstGeom prst="rect">
            <a:avLst/>
          </a:prstGeom>
          <a:noFill/>
          <a:ln/>
        </p:spPr>
        <p:txBody>
          <a:bodyPr wrap="none" rtlCol="0" anchor="t"/>
          <a:lstStyle/>
          <a:p>
            <a:pPr indent="0" marL="0">
              <a:lnSpc>
                <a:spcPts val="2351"/>
              </a:lnSpc>
              <a:buNone/>
            </a:pPr>
            <a:r>
              <a:rPr lang="en-US" sz="1881" b="1" spc="-38" kern="0" dirty="0">
                <a:solidFill>
                  <a:srgbClr val="000000"/>
                </a:solidFill>
                <a:latin typeface="adonis-web" pitchFamily="34" charset="0"/>
                <a:ea typeface="adonis-web" pitchFamily="34" charset="-122"/>
                <a:cs typeface="adonis-web" pitchFamily="34" charset="-120"/>
              </a:rPr>
              <a:t>Command</a:t>
            </a:r>
            <a:endParaRPr lang="en-US" sz="1881" dirty="0"/>
          </a:p>
        </p:txBody>
      </p:sp>
      <p:sp>
        <p:nvSpPr>
          <p:cNvPr id="9" name="Shape 6"/>
          <p:cNvSpPr/>
          <p:nvPr/>
        </p:nvSpPr>
        <p:spPr>
          <a:xfrm>
            <a:off x="3331012" y="5431988"/>
            <a:ext cx="8254960" cy="592217"/>
          </a:xfrm>
          <a:prstGeom prst="roundRect">
            <a:avLst>
              <a:gd name="adj" fmla="val 14518"/>
            </a:avLst>
          </a:prstGeom>
          <a:solidFill>
            <a:srgbClr val="F7E9FB"/>
          </a:solidFill>
          <a:ln/>
        </p:spPr>
      </p:sp>
      <p:sp>
        <p:nvSpPr>
          <p:cNvPr id="10" name="Shape 7"/>
          <p:cNvSpPr/>
          <p:nvPr/>
        </p:nvSpPr>
        <p:spPr>
          <a:xfrm>
            <a:off x="3321487" y="5431988"/>
            <a:ext cx="8274010" cy="592217"/>
          </a:xfrm>
          <a:prstGeom prst="roundRect">
            <a:avLst>
              <a:gd name="adj" fmla="val 4839"/>
            </a:avLst>
          </a:prstGeom>
          <a:solidFill>
            <a:srgbClr val="F7E9FB"/>
          </a:solidFill>
          <a:ln/>
        </p:spPr>
      </p:sp>
      <p:sp>
        <p:nvSpPr>
          <p:cNvPr id="11" name="Text 8"/>
          <p:cNvSpPr/>
          <p:nvPr/>
        </p:nvSpPr>
        <p:spPr>
          <a:xfrm>
            <a:off x="3512463" y="5575221"/>
            <a:ext cx="7892058" cy="305753"/>
          </a:xfrm>
          <a:prstGeom prst="rect">
            <a:avLst/>
          </a:prstGeom>
          <a:noFill/>
          <a:ln/>
        </p:spPr>
        <p:txBody>
          <a:bodyPr wrap="none" rtlCol="0" anchor="t"/>
          <a:lstStyle/>
          <a:p>
            <a:pPr indent="0" marL="0">
              <a:lnSpc>
                <a:spcPts val="2407"/>
              </a:lnSpc>
              <a:buNone/>
            </a:pPr>
            <a:r>
              <a:rPr lang="en-US" sz="1504" spc="-30" kern="0" dirty="0">
                <a:solidFill>
                  <a:srgbClr val="272525"/>
                </a:solidFill>
                <a:highlight>
                  <a:srgbClr val="F7E9FB"/>
                </a:highlight>
                <a:latin typeface="Consolas" pitchFamily="34" charset="0"/>
                <a:ea typeface="Consolas" pitchFamily="34" charset="-122"/>
                <a:cs typeface="Consolas" pitchFamily="34" charset="-120"/>
              </a:rPr>
              <a:t>grep pattern filename</a:t>
            </a:r>
            <a:endParaRPr lang="en-US" sz="1504" dirty="0"/>
          </a:p>
        </p:txBody>
      </p:sp>
      <p:sp>
        <p:nvSpPr>
          <p:cNvPr id="12" name="Text 9"/>
          <p:cNvSpPr/>
          <p:nvPr/>
        </p:nvSpPr>
        <p:spPr>
          <a:xfrm>
            <a:off x="3331012" y="6310789"/>
            <a:ext cx="1910596" cy="298490"/>
          </a:xfrm>
          <a:prstGeom prst="rect">
            <a:avLst/>
          </a:prstGeom>
          <a:noFill/>
          <a:ln/>
        </p:spPr>
        <p:txBody>
          <a:bodyPr wrap="none" rtlCol="0" anchor="t"/>
          <a:lstStyle/>
          <a:p>
            <a:pPr indent="0" marL="0">
              <a:lnSpc>
                <a:spcPts val="2351"/>
              </a:lnSpc>
              <a:buNone/>
            </a:pPr>
            <a:r>
              <a:rPr lang="en-US" sz="1881" b="1" spc="-38" kern="0" dirty="0">
                <a:solidFill>
                  <a:srgbClr val="000000"/>
                </a:solidFill>
                <a:latin typeface="adonis-web" pitchFamily="34" charset="0"/>
                <a:ea typeface="adonis-web" pitchFamily="34" charset="-122"/>
                <a:cs typeface="adonis-web" pitchFamily="34" charset="-120"/>
              </a:rPr>
              <a:t>Example</a:t>
            </a:r>
            <a:endParaRPr lang="en-US" sz="1881" dirty="0"/>
          </a:p>
        </p:txBody>
      </p:sp>
      <p:sp>
        <p:nvSpPr>
          <p:cNvPr id="13" name="Shape 10"/>
          <p:cNvSpPr/>
          <p:nvPr/>
        </p:nvSpPr>
        <p:spPr>
          <a:xfrm>
            <a:off x="3331012" y="6895862"/>
            <a:ext cx="8254960" cy="592217"/>
          </a:xfrm>
          <a:prstGeom prst="roundRect">
            <a:avLst>
              <a:gd name="adj" fmla="val 14518"/>
            </a:avLst>
          </a:prstGeom>
          <a:solidFill>
            <a:srgbClr val="F7E9FB"/>
          </a:solidFill>
          <a:ln/>
        </p:spPr>
      </p:sp>
      <p:sp>
        <p:nvSpPr>
          <p:cNvPr id="14" name="Shape 11"/>
          <p:cNvSpPr/>
          <p:nvPr/>
        </p:nvSpPr>
        <p:spPr>
          <a:xfrm>
            <a:off x="3321487" y="6895862"/>
            <a:ext cx="8274010" cy="592217"/>
          </a:xfrm>
          <a:prstGeom prst="roundRect">
            <a:avLst>
              <a:gd name="adj" fmla="val 4839"/>
            </a:avLst>
          </a:prstGeom>
          <a:solidFill>
            <a:srgbClr val="F7E9FB"/>
          </a:solidFill>
          <a:ln/>
        </p:spPr>
      </p:sp>
      <p:sp>
        <p:nvSpPr>
          <p:cNvPr id="15" name="Text 12"/>
          <p:cNvSpPr/>
          <p:nvPr/>
        </p:nvSpPr>
        <p:spPr>
          <a:xfrm>
            <a:off x="3512463" y="7039094"/>
            <a:ext cx="7892058" cy="305753"/>
          </a:xfrm>
          <a:prstGeom prst="rect">
            <a:avLst/>
          </a:prstGeom>
          <a:noFill/>
          <a:ln/>
        </p:spPr>
        <p:txBody>
          <a:bodyPr wrap="none" rtlCol="0" anchor="t"/>
          <a:lstStyle/>
          <a:p>
            <a:pPr indent="0" marL="0">
              <a:lnSpc>
                <a:spcPts val="2407"/>
              </a:lnSpc>
              <a:buNone/>
            </a:pPr>
            <a:r>
              <a:rPr lang="en-US" sz="1504" spc="-30" kern="0" dirty="0">
                <a:solidFill>
                  <a:srgbClr val="272525"/>
                </a:solidFill>
                <a:highlight>
                  <a:srgbClr val="F7E9FB"/>
                </a:highlight>
                <a:latin typeface="Consolas" pitchFamily="34" charset="0"/>
                <a:ea typeface="Consolas" pitchFamily="34" charset="-122"/>
                <a:cs typeface="Consolas" pitchFamily="34" charset="-120"/>
              </a:rPr>
              <a:t>grep "error" log.txt</a:t>
            </a:r>
            <a:endParaRPr lang="en-US" sz="1504" dirty="0"/>
          </a:p>
        </p:txBody>
      </p:sp>
      <p:sp>
        <p:nvSpPr>
          <p:cNvPr id="16" name="Shape 13"/>
          <p:cNvSpPr/>
          <p:nvPr/>
        </p:nvSpPr>
        <p:spPr>
          <a:xfrm>
            <a:off x="3044428" y="3382923"/>
            <a:ext cx="38100" cy="4320064"/>
          </a:xfrm>
          <a:prstGeom prst="rect">
            <a:avLst/>
          </a:prstGeom>
          <a:solidFill>
            <a:srgbClr val="BE49DF"/>
          </a:solidFill>
          <a:ln/>
        </p:spPr>
      </p:sp>
      <p:pic>
        <p:nvPicPr>
          <p:cNvPr id="17" name="Image 1" descr="preencoded.png">    </p:cNvPr>
          <p:cNvPicPr>
            <a:picLocks noChangeAspect="1"/>
          </p:cNvPicPr>
          <p:nvPr/>
        </p:nvPicPr>
        <p:blipFill>
          <a:blip r:embed="rId2"/>
          <a:stretch>
            <a:fillRect/>
          </a:stretch>
        </p:blipFill>
        <p:spPr>
          <a:xfrm>
            <a:off x="0" y="0"/>
            <a:ext cx="14630400" cy="1146334"/>
          </a:xfrm>
          <a:prstGeom prst="rect">
            <a:avLst/>
          </a:prstGeom>
        </p:spPr>
      </p:pic>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3767614"/>
            <a:ext cx="4443889" cy="694373"/>
          </a:xfrm>
          <a:prstGeom prst="rect">
            <a:avLst/>
          </a:prstGeom>
          <a:noFill/>
          <a:ln/>
        </p:spPr>
        <p:txBody>
          <a:bodyPr wrap="none" rtlCol="0" anchor="t"/>
          <a:lstStyle/>
          <a:p>
            <a:pPr indent="0" marL="0">
              <a:lnSpc>
                <a:spcPts val="5468"/>
              </a:lnSpc>
              <a:buNone/>
            </a:pPr>
            <a:r>
              <a:rPr lang="en-US" sz="4374" b="1" spc="-87" kern="0" dirty="0">
                <a:solidFill>
                  <a:srgbClr val="000000"/>
                </a:solidFill>
                <a:latin typeface="adonis-web" pitchFamily="34" charset="0"/>
                <a:ea typeface="adonis-web" pitchFamily="34" charset="-122"/>
                <a:cs typeface="adonis-web" pitchFamily="34" charset="-120"/>
              </a:rPr>
              <a:t>THANK YOU</a:t>
            </a:r>
            <a:endParaRPr lang="en-US" sz="4374" dirty="0"/>
          </a:p>
        </p:txBody>
      </p:sp>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263">
            <a:solidFill>
              <a:srgbClr val="FFFFFF">
                <a:alpha val="64000"/>
              </a:srgbClr>
            </a:solidFill>
            <a:prstDash val="solid"/>
          </a:ln>
        </p:spPr>
      </p:sp>
      <p:sp>
        <p:nvSpPr>
          <p:cNvPr id="4" name="Text 1"/>
          <p:cNvSpPr/>
          <p:nvPr/>
        </p:nvSpPr>
        <p:spPr>
          <a:xfrm>
            <a:off x="2889290" y="1733193"/>
            <a:ext cx="5850136" cy="618649"/>
          </a:xfrm>
          <a:prstGeom prst="rect">
            <a:avLst/>
          </a:prstGeom>
          <a:noFill/>
          <a:ln/>
        </p:spPr>
        <p:txBody>
          <a:bodyPr wrap="none" rtlCol="0" anchor="t"/>
          <a:lstStyle/>
          <a:p>
            <a:pPr indent="0" marL="0">
              <a:lnSpc>
                <a:spcPts val="4872"/>
              </a:lnSpc>
              <a:buNone/>
            </a:pPr>
            <a:r>
              <a:rPr lang="en-US" sz="3898" b="1" spc="-78" kern="0" dirty="0">
                <a:solidFill>
                  <a:srgbClr val="000000"/>
                </a:solidFill>
                <a:latin typeface="adonis-web" pitchFamily="34" charset="0"/>
                <a:ea typeface="adonis-web" pitchFamily="34" charset="-122"/>
                <a:cs typeface="adonis-web" pitchFamily="34" charset="-120"/>
              </a:rPr>
              <a:t>ls - List Files and Directories</a:t>
            </a:r>
            <a:endParaRPr lang="en-US" sz="3898" dirty="0"/>
          </a:p>
        </p:txBody>
      </p:sp>
      <p:sp>
        <p:nvSpPr>
          <p:cNvPr id="5" name="Text 2"/>
          <p:cNvSpPr/>
          <p:nvPr/>
        </p:nvSpPr>
        <p:spPr>
          <a:xfrm>
            <a:off x="2889290" y="2648783"/>
            <a:ext cx="8851702" cy="633413"/>
          </a:xfrm>
          <a:prstGeom prst="rect">
            <a:avLst/>
          </a:prstGeom>
          <a:noFill/>
          <a:ln/>
        </p:spPr>
        <p:txBody>
          <a:bodyPr wrap="square" rtlCol="0" anchor="t"/>
          <a:lstStyle/>
          <a:p>
            <a:pPr indent="0" marL="0">
              <a:lnSpc>
                <a:spcPts val="2494"/>
              </a:lnSpc>
              <a:buNone/>
            </a:pPr>
            <a:r>
              <a:rPr lang="en-US" sz="1559" spc="-31" kern="0" dirty="0">
                <a:solidFill>
                  <a:srgbClr val="272525"/>
                </a:solidFill>
                <a:latin typeface="Source Sans Pro" pitchFamily="34" charset="0"/>
                <a:ea typeface="Source Sans Pro" pitchFamily="34" charset="-122"/>
                <a:cs typeface="Source Sans Pro" pitchFamily="34" charset="-120"/>
              </a:rPr>
              <a:t>The ls command is a fundamental utility for listing the contents of a directory. It displays filenames, directory names, and various attributes such as permissions and timestamps.</a:t>
            </a:r>
            <a:endParaRPr lang="en-US" sz="1559" dirty="0"/>
          </a:p>
        </p:txBody>
      </p:sp>
      <p:sp>
        <p:nvSpPr>
          <p:cNvPr id="6" name="Text 3"/>
          <p:cNvSpPr/>
          <p:nvPr/>
        </p:nvSpPr>
        <p:spPr>
          <a:xfrm>
            <a:off x="3186232" y="3801785"/>
            <a:ext cx="1979890" cy="309324"/>
          </a:xfrm>
          <a:prstGeom prst="rect">
            <a:avLst/>
          </a:prstGeom>
          <a:noFill/>
          <a:ln/>
        </p:spPr>
        <p:txBody>
          <a:bodyPr wrap="none" rtlCol="0" anchor="t"/>
          <a:lstStyle/>
          <a:p>
            <a:pPr indent="0" marL="0">
              <a:lnSpc>
                <a:spcPts val="2436"/>
              </a:lnSpc>
              <a:buNone/>
            </a:pPr>
            <a:r>
              <a:rPr lang="en-US" sz="1949" b="1" spc="-39" kern="0" dirty="0">
                <a:solidFill>
                  <a:srgbClr val="000000"/>
                </a:solidFill>
                <a:latin typeface="adonis-web" pitchFamily="34" charset="0"/>
                <a:ea typeface="adonis-web" pitchFamily="34" charset="-122"/>
                <a:cs typeface="adonis-web" pitchFamily="34" charset="-120"/>
              </a:rPr>
              <a:t>Description</a:t>
            </a:r>
            <a:endParaRPr lang="en-US" sz="1949" dirty="0"/>
          </a:p>
        </p:txBody>
      </p:sp>
      <p:sp>
        <p:nvSpPr>
          <p:cNvPr id="7" name="Text 4"/>
          <p:cNvSpPr/>
          <p:nvPr/>
        </p:nvSpPr>
        <p:spPr>
          <a:xfrm>
            <a:off x="3186232" y="4408051"/>
            <a:ext cx="8554760" cy="316706"/>
          </a:xfrm>
          <a:prstGeom prst="rect">
            <a:avLst/>
          </a:prstGeom>
          <a:noFill/>
          <a:ln/>
        </p:spPr>
        <p:txBody>
          <a:bodyPr wrap="none" rtlCol="0" anchor="t"/>
          <a:lstStyle/>
          <a:p>
            <a:pPr indent="0" marL="0">
              <a:lnSpc>
                <a:spcPts val="2494"/>
              </a:lnSpc>
              <a:buNone/>
            </a:pPr>
            <a:r>
              <a:rPr lang="en-US" sz="1559" spc="-31" kern="0" dirty="0">
                <a:solidFill>
                  <a:srgbClr val="272525"/>
                </a:solidFill>
                <a:latin typeface="Source Sans Pro" pitchFamily="34" charset="0"/>
                <a:ea typeface="Source Sans Pro" pitchFamily="34" charset="-122"/>
                <a:cs typeface="Source Sans Pro" pitchFamily="34" charset="-120"/>
              </a:rPr>
              <a:t>Lists files and directories in the current directory.</a:t>
            </a:r>
            <a:endParaRPr lang="en-US" sz="1559" dirty="0"/>
          </a:p>
        </p:txBody>
      </p:sp>
      <p:sp>
        <p:nvSpPr>
          <p:cNvPr id="8" name="Text 5"/>
          <p:cNvSpPr/>
          <p:nvPr/>
        </p:nvSpPr>
        <p:spPr>
          <a:xfrm>
            <a:off x="3186232" y="5021699"/>
            <a:ext cx="1979890" cy="309324"/>
          </a:xfrm>
          <a:prstGeom prst="rect">
            <a:avLst/>
          </a:prstGeom>
          <a:noFill/>
          <a:ln/>
        </p:spPr>
        <p:txBody>
          <a:bodyPr wrap="none" rtlCol="0" anchor="t"/>
          <a:lstStyle/>
          <a:p>
            <a:pPr indent="0" marL="0">
              <a:lnSpc>
                <a:spcPts val="2436"/>
              </a:lnSpc>
              <a:buNone/>
            </a:pPr>
            <a:r>
              <a:rPr lang="en-US" sz="1949" b="1" spc="-39" kern="0" dirty="0">
                <a:solidFill>
                  <a:srgbClr val="000000"/>
                </a:solidFill>
                <a:latin typeface="adonis-web" pitchFamily="34" charset="0"/>
                <a:ea typeface="adonis-web" pitchFamily="34" charset="-122"/>
                <a:cs typeface="adonis-web" pitchFamily="34" charset="-120"/>
              </a:rPr>
              <a:t>Command</a:t>
            </a:r>
            <a:endParaRPr lang="en-US" sz="1949" dirty="0"/>
          </a:p>
        </p:txBody>
      </p:sp>
      <p:sp>
        <p:nvSpPr>
          <p:cNvPr id="9" name="Text 6"/>
          <p:cNvSpPr/>
          <p:nvPr/>
        </p:nvSpPr>
        <p:spPr>
          <a:xfrm>
            <a:off x="3186232" y="5627965"/>
            <a:ext cx="8554760" cy="316706"/>
          </a:xfrm>
          <a:prstGeom prst="rect">
            <a:avLst/>
          </a:prstGeom>
          <a:noFill/>
          <a:ln/>
        </p:spPr>
        <p:txBody>
          <a:bodyPr wrap="none" rtlCol="0" anchor="t"/>
          <a:lstStyle/>
          <a:p>
            <a:pPr indent="0" marL="0">
              <a:lnSpc>
                <a:spcPts val="2494"/>
              </a:lnSpc>
              <a:buNone/>
            </a:pPr>
            <a:r>
              <a:rPr lang="en-US" sz="1559" spc="-31" kern="0" dirty="0">
                <a:solidFill>
                  <a:srgbClr val="272525"/>
                </a:solidFill>
                <a:latin typeface="Source Sans Pro" pitchFamily="34" charset="0"/>
                <a:ea typeface="Source Sans Pro" pitchFamily="34" charset="-122"/>
                <a:cs typeface="Source Sans Pro" pitchFamily="34" charset="-120"/>
              </a:rPr>
              <a:t>ls</a:t>
            </a:r>
            <a:endParaRPr lang="en-US" sz="1559" dirty="0"/>
          </a:p>
        </p:txBody>
      </p:sp>
      <p:sp>
        <p:nvSpPr>
          <p:cNvPr id="10" name="Text 7"/>
          <p:cNvSpPr/>
          <p:nvPr/>
        </p:nvSpPr>
        <p:spPr>
          <a:xfrm>
            <a:off x="3186232" y="6241613"/>
            <a:ext cx="1979890" cy="309324"/>
          </a:xfrm>
          <a:prstGeom prst="rect">
            <a:avLst/>
          </a:prstGeom>
          <a:noFill/>
          <a:ln/>
        </p:spPr>
        <p:txBody>
          <a:bodyPr wrap="none" rtlCol="0" anchor="t"/>
          <a:lstStyle/>
          <a:p>
            <a:pPr indent="0" marL="0">
              <a:lnSpc>
                <a:spcPts val="2436"/>
              </a:lnSpc>
              <a:buNone/>
            </a:pPr>
            <a:r>
              <a:rPr lang="en-US" sz="1949" b="1" spc="-39" kern="0" dirty="0">
                <a:solidFill>
                  <a:srgbClr val="000000"/>
                </a:solidFill>
                <a:latin typeface="adonis-web" pitchFamily="34" charset="0"/>
                <a:ea typeface="adonis-web" pitchFamily="34" charset="-122"/>
                <a:cs typeface="adonis-web" pitchFamily="34" charset="-120"/>
              </a:rPr>
              <a:t>Example</a:t>
            </a:r>
            <a:endParaRPr lang="en-US" sz="1949" dirty="0"/>
          </a:p>
        </p:txBody>
      </p:sp>
      <p:sp>
        <p:nvSpPr>
          <p:cNvPr id="11" name="Shape 8"/>
          <p:cNvSpPr/>
          <p:nvPr/>
        </p:nvSpPr>
        <p:spPr>
          <a:xfrm>
            <a:off x="3186232" y="6847880"/>
            <a:ext cx="8554760" cy="613648"/>
          </a:xfrm>
          <a:prstGeom prst="roundRect">
            <a:avLst>
              <a:gd name="adj" fmla="val 14520"/>
            </a:avLst>
          </a:prstGeom>
          <a:solidFill>
            <a:srgbClr val="F7E9FB"/>
          </a:solidFill>
          <a:ln/>
        </p:spPr>
      </p:sp>
      <p:sp>
        <p:nvSpPr>
          <p:cNvPr id="12" name="Shape 9"/>
          <p:cNvSpPr/>
          <p:nvPr/>
        </p:nvSpPr>
        <p:spPr>
          <a:xfrm>
            <a:off x="3176349" y="6847880"/>
            <a:ext cx="8574524" cy="613648"/>
          </a:xfrm>
          <a:prstGeom prst="roundRect">
            <a:avLst>
              <a:gd name="adj" fmla="val 4840"/>
            </a:avLst>
          </a:prstGeom>
          <a:solidFill>
            <a:srgbClr val="F7E9FB"/>
          </a:solidFill>
          <a:ln/>
        </p:spPr>
      </p:sp>
      <p:sp>
        <p:nvSpPr>
          <p:cNvPr id="13" name="Text 10"/>
          <p:cNvSpPr/>
          <p:nvPr/>
        </p:nvSpPr>
        <p:spPr>
          <a:xfrm>
            <a:off x="3374231" y="6996351"/>
            <a:ext cx="8178760" cy="316706"/>
          </a:xfrm>
          <a:prstGeom prst="rect">
            <a:avLst/>
          </a:prstGeom>
          <a:noFill/>
          <a:ln/>
        </p:spPr>
        <p:txBody>
          <a:bodyPr wrap="none" rtlCol="0" anchor="t"/>
          <a:lstStyle/>
          <a:p>
            <a:pPr indent="0" marL="0">
              <a:lnSpc>
                <a:spcPts val="2494"/>
              </a:lnSpc>
              <a:buNone/>
            </a:pPr>
            <a:r>
              <a:rPr lang="en-US" sz="1559" spc="-31" kern="0" dirty="0">
                <a:solidFill>
                  <a:srgbClr val="272525"/>
                </a:solidFill>
                <a:highlight>
                  <a:srgbClr val="F7E9FB"/>
                </a:highlight>
                <a:latin typeface="Consolas" pitchFamily="34" charset="0"/>
                <a:ea typeface="Consolas" pitchFamily="34" charset="-122"/>
                <a:cs typeface="Consolas" pitchFamily="34" charset="-120"/>
              </a:rPr>
              <a:t>ls</a:t>
            </a:r>
            <a:endParaRPr lang="en-US" sz="1559" dirty="0"/>
          </a:p>
        </p:txBody>
      </p:sp>
      <p:sp>
        <p:nvSpPr>
          <p:cNvPr id="14" name="Shape 11"/>
          <p:cNvSpPr/>
          <p:nvPr/>
        </p:nvSpPr>
        <p:spPr>
          <a:xfrm>
            <a:off x="2889290" y="3504843"/>
            <a:ext cx="39529" cy="4179332"/>
          </a:xfrm>
          <a:prstGeom prst="rect">
            <a:avLst/>
          </a:prstGeom>
          <a:solidFill>
            <a:srgbClr val="BE49DF"/>
          </a:solidFill>
          <a:ln/>
        </p:spPr>
      </p:sp>
      <p:pic>
        <p:nvPicPr>
          <p:cNvPr id="15" name="Image 1" descr="preencoded.png">    </p:cNvPr>
          <p:cNvPicPr>
            <a:picLocks noChangeAspect="1"/>
          </p:cNvPicPr>
          <p:nvPr/>
        </p:nvPicPr>
        <p:blipFill>
          <a:blip r:embed="rId2"/>
          <a:stretch>
            <a:fillRect/>
          </a:stretch>
        </p:blipFill>
        <p:spPr>
          <a:xfrm>
            <a:off x="0" y="0"/>
            <a:ext cx="14630400" cy="1187887"/>
          </a:xfrm>
          <a:prstGeom prst="rect">
            <a:avLst/>
          </a:prstGeom>
        </p:spPr>
      </p:pic>
      <p:pic>
        <p:nvPicPr>
          <p:cNvPr id="1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53032" y="611743"/>
            <a:ext cx="5100995" cy="693658"/>
          </a:xfrm>
          <a:prstGeom prst="rect">
            <a:avLst/>
          </a:prstGeom>
          <a:noFill/>
          <a:ln/>
        </p:spPr>
        <p:txBody>
          <a:bodyPr wrap="none" rtlCol="0" anchor="t"/>
          <a:lstStyle/>
          <a:p>
            <a:pPr indent="0" marL="0">
              <a:lnSpc>
                <a:spcPts val="5462"/>
              </a:lnSpc>
              <a:buNone/>
            </a:pPr>
            <a:r>
              <a:rPr lang="en-US" sz="4370" b="1" spc="-87" kern="0" dirty="0">
                <a:solidFill>
                  <a:srgbClr val="000000"/>
                </a:solidFill>
                <a:latin typeface="adonis-web" pitchFamily="34" charset="0"/>
                <a:ea typeface="adonis-web" pitchFamily="34" charset="-122"/>
                <a:cs typeface="adonis-web" pitchFamily="34" charset="-120"/>
              </a:rPr>
              <a:t>cd - Change Directory</a:t>
            </a:r>
            <a:endParaRPr lang="en-US" sz="4370" dirty="0"/>
          </a:p>
        </p:txBody>
      </p:sp>
      <p:sp>
        <p:nvSpPr>
          <p:cNvPr id="7" name="Text 3"/>
          <p:cNvSpPr/>
          <p:nvPr/>
        </p:nvSpPr>
        <p:spPr>
          <a:xfrm>
            <a:off x="2353032" y="1638300"/>
            <a:ext cx="9924336" cy="710565"/>
          </a:xfrm>
          <a:prstGeom prst="rect">
            <a:avLst/>
          </a:prstGeom>
          <a:noFill/>
          <a:ln/>
        </p:spPr>
        <p:txBody>
          <a:bodyPr wrap="square" rtlCol="0" anchor="t"/>
          <a:lstStyle/>
          <a:p>
            <a:pPr indent="0" marL="0">
              <a:lnSpc>
                <a:spcPts val="2797"/>
              </a:lnSpc>
              <a:buNone/>
            </a:pPr>
            <a:r>
              <a:rPr lang="en-US" sz="1748" spc="-35" kern="0" dirty="0">
                <a:solidFill>
                  <a:srgbClr val="272525"/>
                </a:solidFill>
                <a:latin typeface="Source Sans Pro" pitchFamily="34" charset="0"/>
                <a:ea typeface="Source Sans Pro" pitchFamily="34" charset="-122"/>
                <a:cs typeface="Source Sans Pro" pitchFamily="34" charset="-120"/>
              </a:rPr>
              <a:t>The cd command is used to navigate the file system by changing the current working directory. You specify the desired directory path as an argument, and your working directory is updated accordingly.</a:t>
            </a:r>
            <a:endParaRPr lang="en-US" sz="1748" dirty="0"/>
          </a:p>
        </p:txBody>
      </p:sp>
      <p:sp>
        <p:nvSpPr>
          <p:cNvPr id="8" name="Text 4"/>
          <p:cNvSpPr/>
          <p:nvPr/>
        </p:nvSpPr>
        <p:spPr>
          <a:xfrm>
            <a:off x="2685931" y="2931438"/>
            <a:ext cx="2219920" cy="346829"/>
          </a:xfrm>
          <a:prstGeom prst="rect">
            <a:avLst/>
          </a:prstGeom>
          <a:noFill/>
          <a:ln/>
        </p:spPr>
        <p:txBody>
          <a:bodyPr wrap="none" rtlCol="0" anchor="t"/>
          <a:lstStyle/>
          <a:p>
            <a:pPr indent="0" marL="0">
              <a:lnSpc>
                <a:spcPts val="2731"/>
              </a:lnSpc>
              <a:buNone/>
            </a:pPr>
            <a:r>
              <a:rPr lang="en-US" sz="2185" b="1" spc="-44" kern="0" dirty="0">
                <a:solidFill>
                  <a:srgbClr val="000000"/>
                </a:solidFill>
                <a:latin typeface="adonis-web" pitchFamily="34" charset="0"/>
                <a:ea typeface="adonis-web" pitchFamily="34" charset="-122"/>
                <a:cs typeface="adonis-web" pitchFamily="34" charset="-120"/>
              </a:rPr>
              <a:t>Description</a:t>
            </a:r>
            <a:endParaRPr lang="en-US" sz="2185" dirty="0"/>
          </a:p>
        </p:txBody>
      </p:sp>
      <p:sp>
        <p:nvSpPr>
          <p:cNvPr id="9" name="Text 5"/>
          <p:cNvSpPr/>
          <p:nvPr/>
        </p:nvSpPr>
        <p:spPr>
          <a:xfrm>
            <a:off x="2685931" y="3611166"/>
            <a:ext cx="9591437" cy="355283"/>
          </a:xfrm>
          <a:prstGeom prst="rect">
            <a:avLst/>
          </a:prstGeom>
          <a:noFill/>
          <a:ln/>
        </p:spPr>
        <p:txBody>
          <a:bodyPr wrap="none" rtlCol="0" anchor="t"/>
          <a:lstStyle/>
          <a:p>
            <a:pPr indent="0" marL="0">
              <a:lnSpc>
                <a:spcPts val="2797"/>
              </a:lnSpc>
              <a:buNone/>
            </a:pPr>
            <a:r>
              <a:rPr lang="en-US" sz="1748" spc="-35" kern="0" dirty="0">
                <a:solidFill>
                  <a:srgbClr val="272525"/>
                </a:solidFill>
                <a:latin typeface="Source Sans Pro" pitchFamily="34" charset="0"/>
                <a:ea typeface="Source Sans Pro" pitchFamily="34" charset="-122"/>
                <a:cs typeface="Source Sans Pro" pitchFamily="34" charset="-120"/>
              </a:rPr>
              <a:t>Changes the current working directory.</a:t>
            </a:r>
            <a:endParaRPr lang="en-US" sz="1748" dirty="0"/>
          </a:p>
        </p:txBody>
      </p:sp>
      <p:sp>
        <p:nvSpPr>
          <p:cNvPr id="10" name="Text 6"/>
          <p:cNvSpPr/>
          <p:nvPr/>
        </p:nvSpPr>
        <p:spPr>
          <a:xfrm>
            <a:off x="2685931" y="4299347"/>
            <a:ext cx="2219920" cy="346829"/>
          </a:xfrm>
          <a:prstGeom prst="rect">
            <a:avLst/>
          </a:prstGeom>
          <a:noFill/>
          <a:ln/>
        </p:spPr>
        <p:txBody>
          <a:bodyPr wrap="none" rtlCol="0" anchor="t"/>
          <a:lstStyle/>
          <a:p>
            <a:pPr indent="0" marL="0">
              <a:lnSpc>
                <a:spcPts val="2731"/>
              </a:lnSpc>
              <a:buNone/>
            </a:pPr>
            <a:r>
              <a:rPr lang="en-US" sz="2185" b="1" spc="-44" kern="0" dirty="0">
                <a:solidFill>
                  <a:srgbClr val="000000"/>
                </a:solidFill>
                <a:latin typeface="adonis-web" pitchFamily="34" charset="0"/>
                <a:ea typeface="adonis-web" pitchFamily="34" charset="-122"/>
                <a:cs typeface="adonis-web" pitchFamily="34" charset="-120"/>
              </a:rPr>
              <a:t>Command</a:t>
            </a:r>
            <a:endParaRPr lang="en-US" sz="2185" dirty="0"/>
          </a:p>
        </p:txBody>
      </p:sp>
      <p:sp>
        <p:nvSpPr>
          <p:cNvPr id="11" name="Shape 7"/>
          <p:cNvSpPr/>
          <p:nvPr/>
        </p:nvSpPr>
        <p:spPr>
          <a:xfrm>
            <a:off x="2685931" y="4979075"/>
            <a:ext cx="9591437" cy="688181"/>
          </a:xfrm>
          <a:prstGeom prst="roundRect">
            <a:avLst>
              <a:gd name="adj" fmla="val 14516"/>
            </a:avLst>
          </a:prstGeom>
          <a:solidFill>
            <a:srgbClr val="F7E9FB"/>
          </a:solidFill>
          <a:ln/>
        </p:spPr>
      </p:sp>
      <p:sp>
        <p:nvSpPr>
          <p:cNvPr id="12" name="Shape 8"/>
          <p:cNvSpPr/>
          <p:nvPr/>
        </p:nvSpPr>
        <p:spPr>
          <a:xfrm>
            <a:off x="2674858" y="4979075"/>
            <a:ext cx="9613583" cy="688181"/>
          </a:xfrm>
          <a:prstGeom prst="roundRect">
            <a:avLst>
              <a:gd name="adj" fmla="val 4839"/>
            </a:avLst>
          </a:prstGeom>
          <a:solidFill>
            <a:srgbClr val="F7E9FB"/>
          </a:solidFill>
          <a:ln/>
        </p:spPr>
      </p:sp>
      <p:sp>
        <p:nvSpPr>
          <p:cNvPr id="13" name="Text 9"/>
          <p:cNvSpPr/>
          <p:nvPr/>
        </p:nvSpPr>
        <p:spPr>
          <a:xfrm>
            <a:off x="2896791" y="5145524"/>
            <a:ext cx="9169718" cy="355283"/>
          </a:xfrm>
          <a:prstGeom prst="rect">
            <a:avLst/>
          </a:prstGeom>
          <a:noFill/>
          <a:ln/>
        </p:spPr>
        <p:txBody>
          <a:bodyPr wrap="none" rtlCol="0" anchor="t"/>
          <a:lstStyle/>
          <a:p>
            <a:pPr indent="0" marL="0">
              <a:lnSpc>
                <a:spcPts val="2797"/>
              </a:lnSpc>
              <a:buNone/>
            </a:pPr>
            <a:r>
              <a:rPr lang="en-US" sz="1748" spc="-35" kern="0" dirty="0">
                <a:solidFill>
                  <a:srgbClr val="272525"/>
                </a:solidFill>
                <a:highlight>
                  <a:srgbClr val="F7E9FB"/>
                </a:highlight>
                <a:latin typeface="Consolas" pitchFamily="34" charset="0"/>
                <a:ea typeface="Consolas" pitchFamily="34" charset="-122"/>
                <a:cs typeface="Consolas" pitchFamily="34" charset="-120"/>
              </a:rPr>
              <a:t>cd /path/to/directory</a:t>
            </a:r>
            <a:endParaRPr lang="en-US" sz="1748" dirty="0"/>
          </a:p>
        </p:txBody>
      </p:sp>
      <p:sp>
        <p:nvSpPr>
          <p:cNvPr id="14" name="Text 10"/>
          <p:cNvSpPr/>
          <p:nvPr/>
        </p:nvSpPr>
        <p:spPr>
          <a:xfrm>
            <a:off x="2685931" y="6000155"/>
            <a:ext cx="2219920" cy="346829"/>
          </a:xfrm>
          <a:prstGeom prst="rect">
            <a:avLst/>
          </a:prstGeom>
          <a:noFill/>
          <a:ln/>
        </p:spPr>
        <p:txBody>
          <a:bodyPr wrap="none" rtlCol="0" anchor="t"/>
          <a:lstStyle/>
          <a:p>
            <a:pPr indent="0" marL="0">
              <a:lnSpc>
                <a:spcPts val="2731"/>
              </a:lnSpc>
              <a:buNone/>
            </a:pPr>
            <a:r>
              <a:rPr lang="en-US" sz="2185" b="1" spc="-44" kern="0" dirty="0">
                <a:solidFill>
                  <a:srgbClr val="000000"/>
                </a:solidFill>
                <a:latin typeface="adonis-web" pitchFamily="34" charset="0"/>
                <a:ea typeface="adonis-web" pitchFamily="34" charset="-122"/>
                <a:cs typeface="adonis-web" pitchFamily="34" charset="-120"/>
              </a:rPr>
              <a:t>Example</a:t>
            </a:r>
            <a:endParaRPr lang="en-US" sz="2185" dirty="0"/>
          </a:p>
        </p:txBody>
      </p:sp>
      <p:sp>
        <p:nvSpPr>
          <p:cNvPr id="15" name="Shape 11"/>
          <p:cNvSpPr/>
          <p:nvPr/>
        </p:nvSpPr>
        <p:spPr>
          <a:xfrm>
            <a:off x="2685931" y="6679883"/>
            <a:ext cx="9591437" cy="688181"/>
          </a:xfrm>
          <a:prstGeom prst="roundRect">
            <a:avLst>
              <a:gd name="adj" fmla="val 14516"/>
            </a:avLst>
          </a:prstGeom>
          <a:solidFill>
            <a:srgbClr val="F7E9FB"/>
          </a:solidFill>
          <a:ln/>
        </p:spPr>
      </p:sp>
      <p:sp>
        <p:nvSpPr>
          <p:cNvPr id="16" name="Shape 12"/>
          <p:cNvSpPr/>
          <p:nvPr/>
        </p:nvSpPr>
        <p:spPr>
          <a:xfrm>
            <a:off x="2674858" y="6679883"/>
            <a:ext cx="9613583" cy="688181"/>
          </a:xfrm>
          <a:prstGeom prst="roundRect">
            <a:avLst>
              <a:gd name="adj" fmla="val 4839"/>
            </a:avLst>
          </a:prstGeom>
          <a:solidFill>
            <a:srgbClr val="F7E9FB"/>
          </a:solidFill>
          <a:ln/>
        </p:spPr>
      </p:sp>
      <p:sp>
        <p:nvSpPr>
          <p:cNvPr id="17" name="Text 13"/>
          <p:cNvSpPr/>
          <p:nvPr/>
        </p:nvSpPr>
        <p:spPr>
          <a:xfrm>
            <a:off x="2896791" y="6846332"/>
            <a:ext cx="9169718" cy="355283"/>
          </a:xfrm>
          <a:prstGeom prst="rect">
            <a:avLst/>
          </a:prstGeom>
          <a:noFill/>
          <a:ln/>
        </p:spPr>
        <p:txBody>
          <a:bodyPr wrap="none" rtlCol="0" anchor="t"/>
          <a:lstStyle/>
          <a:p>
            <a:pPr indent="0" marL="0">
              <a:lnSpc>
                <a:spcPts val="2797"/>
              </a:lnSpc>
              <a:buNone/>
            </a:pPr>
            <a:r>
              <a:rPr lang="en-US" sz="1748" spc="-35" kern="0" dirty="0">
                <a:solidFill>
                  <a:srgbClr val="272525"/>
                </a:solidFill>
                <a:highlight>
                  <a:srgbClr val="F7E9FB"/>
                </a:highlight>
                <a:latin typeface="Consolas" pitchFamily="34" charset="0"/>
                <a:ea typeface="Consolas" pitchFamily="34" charset="-122"/>
                <a:cs typeface="Consolas" pitchFamily="34" charset="-120"/>
              </a:rPr>
              <a:t>cd /home/user/documents</a:t>
            </a:r>
            <a:endParaRPr lang="en-US" sz="1748" dirty="0"/>
          </a:p>
        </p:txBody>
      </p:sp>
      <p:sp>
        <p:nvSpPr>
          <p:cNvPr id="18" name="Shape 14"/>
          <p:cNvSpPr/>
          <p:nvPr/>
        </p:nvSpPr>
        <p:spPr>
          <a:xfrm>
            <a:off x="2353032" y="2598539"/>
            <a:ext cx="44291" cy="5019199"/>
          </a:xfrm>
          <a:prstGeom prst="rect">
            <a:avLst/>
          </a:prstGeom>
          <a:solidFill>
            <a:srgbClr val="BE49DF"/>
          </a:solidFill>
          <a:ln/>
        </p:spPr>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FFFFFF">
              <a:alpha val="75000"/>
            </a:srgbClr>
          </a:solidFill>
          <a:ln w="13216">
            <a:solidFill>
              <a:srgbClr val="FFFFFF">
                <a:alpha val="64000"/>
              </a:srgbClr>
            </a:solidFill>
            <a:prstDash val="solid"/>
          </a:ln>
        </p:spPr>
      </p:sp>
      <p:sp>
        <p:nvSpPr>
          <p:cNvPr id="4" name="Text 1"/>
          <p:cNvSpPr/>
          <p:nvPr/>
        </p:nvSpPr>
        <p:spPr>
          <a:xfrm>
            <a:off x="798433" y="585549"/>
            <a:ext cx="6701671" cy="665321"/>
          </a:xfrm>
          <a:prstGeom prst="rect">
            <a:avLst/>
          </a:prstGeom>
          <a:noFill/>
          <a:ln/>
        </p:spPr>
        <p:txBody>
          <a:bodyPr wrap="none" rtlCol="0" anchor="t"/>
          <a:lstStyle/>
          <a:p>
            <a:pPr indent="0" marL="0">
              <a:lnSpc>
                <a:spcPts val="5239"/>
              </a:lnSpc>
              <a:buNone/>
            </a:pPr>
            <a:r>
              <a:rPr lang="en-US" sz="4192" b="1" spc="-84" kern="0" dirty="0">
                <a:solidFill>
                  <a:srgbClr val="000000"/>
                </a:solidFill>
                <a:latin typeface="adonis-web" pitchFamily="34" charset="0"/>
                <a:ea typeface="adonis-web" pitchFamily="34" charset="-122"/>
                <a:cs typeface="adonis-web" pitchFamily="34" charset="-120"/>
              </a:rPr>
              <a:t>pwd - Print Working Directory</a:t>
            </a:r>
            <a:endParaRPr lang="en-US" sz="4192" dirty="0"/>
          </a:p>
        </p:txBody>
      </p:sp>
      <p:sp>
        <p:nvSpPr>
          <p:cNvPr id="5" name="Text 2"/>
          <p:cNvSpPr/>
          <p:nvPr/>
        </p:nvSpPr>
        <p:spPr>
          <a:xfrm>
            <a:off x="798433" y="1570196"/>
            <a:ext cx="7547134" cy="1021556"/>
          </a:xfrm>
          <a:prstGeom prst="rect">
            <a:avLst/>
          </a:prstGeom>
          <a:noFill/>
          <a:ln/>
        </p:spPr>
        <p:txBody>
          <a:bodyPr wrap="square" rtlCol="0" anchor="t"/>
          <a:lstStyle/>
          <a:p>
            <a:pPr indent="0" marL="0">
              <a:lnSpc>
                <a:spcPts val="2683"/>
              </a:lnSpc>
              <a:buNone/>
            </a:pPr>
            <a:r>
              <a:rPr lang="en-US" sz="1677" spc="-34" kern="0" dirty="0">
                <a:solidFill>
                  <a:srgbClr val="272525"/>
                </a:solidFill>
                <a:latin typeface="Source Sans Pro" pitchFamily="34" charset="0"/>
                <a:ea typeface="Source Sans Pro" pitchFamily="34" charset="-122"/>
                <a:cs typeface="Source Sans Pro" pitchFamily="34" charset="-120"/>
              </a:rPr>
              <a:t>The pwd command stands for "print working directory." It provides the full path to the directory you are currently working in. This is helpful for knowing your current location within the file system.</a:t>
            </a:r>
            <a:endParaRPr lang="en-US" sz="1677" dirty="0"/>
          </a:p>
        </p:txBody>
      </p:sp>
      <p:sp>
        <p:nvSpPr>
          <p:cNvPr id="6" name="Text 3"/>
          <p:cNvSpPr/>
          <p:nvPr/>
        </p:nvSpPr>
        <p:spPr>
          <a:xfrm>
            <a:off x="1117759" y="3150513"/>
            <a:ext cx="2129314" cy="332780"/>
          </a:xfrm>
          <a:prstGeom prst="rect">
            <a:avLst/>
          </a:prstGeom>
          <a:noFill/>
          <a:ln/>
        </p:spPr>
        <p:txBody>
          <a:bodyPr wrap="none" rtlCol="0" anchor="t"/>
          <a:lstStyle/>
          <a:p>
            <a:pPr indent="0" marL="0">
              <a:lnSpc>
                <a:spcPts val="2620"/>
              </a:lnSpc>
              <a:buNone/>
            </a:pPr>
            <a:r>
              <a:rPr lang="en-US" sz="2096" b="1" spc="-42" kern="0" dirty="0">
                <a:solidFill>
                  <a:srgbClr val="000000"/>
                </a:solidFill>
                <a:latin typeface="adonis-web" pitchFamily="34" charset="0"/>
                <a:ea typeface="adonis-web" pitchFamily="34" charset="-122"/>
                <a:cs typeface="adonis-web" pitchFamily="34" charset="-120"/>
              </a:rPr>
              <a:t>Description</a:t>
            </a:r>
            <a:endParaRPr lang="en-US" sz="2096" dirty="0"/>
          </a:p>
        </p:txBody>
      </p:sp>
      <p:sp>
        <p:nvSpPr>
          <p:cNvPr id="7" name="Text 4"/>
          <p:cNvSpPr/>
          <p:nvPr/>
        </p:nvSpPr>
        <p:spPr>
          <a:xfrm>
            <a:off x="1117759" y="3802618"/>
            <a:ext cx="7227808" cy="340519"/>
          </a:xfrm>
          <a:prstGeom prst="rect">
            <a:avLst/>
          </a:prstGeom>
          <a:noFill/>
          <a:ln/>
        </p:spPr>
        <p:txBody>
          <a:bodyPr wrap="none" rtlCol="0" anchor="t"/>
          <a:lstStyle/>
          <a:p>
            <a:pPr indent="0" marL="0">
              <a:lnSpc>
                <a:spcPts val="2683"/>
              </a:lnSpc>
              <a:buNone/>
            </a:pPr>
            <a:r>
              <a:rPr lang="en-US" sz="1677" spc="-34" kern="0" dirty="0">
                <a:solidFill>
                  <a:srgbClr val="272525"/>
                </a:solidFill>
                <a:latin typeface="Source Sans Pro" pitchFamily="34" charset="0"/>
                <a:ea typeface="Source Sans Pro" pitchFamily="34" charset="-122"/>
                <a:cs typeface="Source Sans Pro" pitchFamily="34" charset="-120"/>
              </a:rPr>
              <a:t>Displays the current working directory.</a:t>
            </a:r>
            <a:endParaRPr lang="en-US" sz="1677" dirty="0"/>
          </a:p>
        </p:txBody>
      </p:sp>
      <p:sp>
        <p:nvSpPr>
          <p:cNvPr id="8" name="Text 5"/>
          <p:cNvSpPr/>
          <p:nvPr/>
        </p:nvSpPr>
        <p:spPr>
          <a:xfrm>
            <a:off x="1117759" y="4462463"/>
            <a:ext cx="2129314" cy="332780"/>
          </a:xfrm>
          <a:prstGeom prst="rect">
            <a:avLst/>
          </a:prstGeom>
          <a:noFill/>
          <a:ln/>
        </p:spPr>
        <p:txBody>
          <a:bodyPr wrap="none" rtlCol="0" anchor="t"/>
          <a:lstStyle/>
          <a:p>
            <a:pPr indent="0" marL="0">
              <a:lnSpc>
                <a:spcPts val="2620"/>
              </a:lnSpc>
              <a:buNone/>
            </a:pPr>
            <a:r>
              <a:rPr lang="en-US" sz="2096" b="1" spc="-42" kern="0" dirty="0">
                <a:solidFill>
                  <a:srgbClr val="000000"/>
                </a:solidFill>
                <a:latin typeface="adonis-web" pitchFamily="34" charset="0"/>
                <a:ea typeface="adonis-web" pitchFamily="34" charset="-122"/>
                <a:cs typeface="adonis-web" pitchFamily="34" charset="-120"/>
              </a:rPr>
              <a:t>Command</a:t>
            </a:r>
            <a:endParaRPr lang="en-US" sz="2096" dirty="0"/>
          </a:p>
        </p:txBody>
      </p:sp>
      <p:sp>
        <p:nvSpPr>
          <p:cNvPr id="9" name="Shape 6"/>
          <p:cNvSpPr/>
          <p:nvPr/>
        </p:nvSpPr>
        <p:spPr>
          <a:xfrm>
            <a:off x="1117759" y="5114568"/>
            <a:ext cx="7227808" cy="659844"/>
          </a:xfrm>
          <a:prstGeom prst="roundRect">
            <a:avLst>
              <a:gd name="adj" fmla="val 14522"/>
            </a:avLst>
          </a:prstGeom>
          <a:solidFill>
            <a:srgbClr val="F7E9FB"/>
          </a:solidFill>
          <a:ln/>
        </p:spPr>
      </p:sp>
      <p:sp>
        <p:nvSpPr>
          <p:cNvPr id="10" name="Shape 7"/>
          <p:cNvSpPr/>
          <p:nvPr/>
        </p:nvSpPr>
        <p:spPr>
          <a:xfrm>
            <a:off x="1107162" y="5114568"/>
            <a:ext cx="7249001" cy="659844"/>
          </a:xfrm>
          <a:prstGeom prst="roundRect">
            <a:avLst>
              <a:gd name="adj" fmla="val 4841"/>
            </a:avLst>
          </a:prstGeom>
          <a:solidFill>
            <a:srgbClr val="F7E9FB"/>
          </a:solidFill>
          <a:ln/>
        </p:spPr>
      </p:sp>
      <p:sp>
        <p:nvSpPr>
          <p:cNvPr id="11" name="Text 8"/>
          <p:cNvSpPr/>
          <p:nvPr/>
        </p:nvSpPr>
        <p:spPr>
          <a:xfrm>
            <a:off x="1320046" y="5274231"/>
            <a:ext cx="6823234" cy="340519"/>
          </a:xfrm>
          <a:prstGeom prst="rect">
            <a:avLst/>
          </a:prstGeom>
          <a:noFill/>
          <a:ln/>
        </p:spPr>
        <p:txBody>
          <a:bodyPr wrap="none" rtlCol="0" anchor="t"/>
          <a:lstStyle/>
          <a:p>
            <a:pPr indent="0" marL="0">
              <a:lnSpc>
                <a:spcPts val="2683"/>
              </a:lnSpc>
              <a:buNone/>
            </a:pPr>
            <a:r>
              <a:rPr lang="en-US" sz="1677" spc="-34" kern="0" dirty="0">
                <a:solidFill>
                  <a:srgbClr val="272525"/>
                </a:solidFill>
                <a:highlight>
                  <a:srgbClr val="F7E9FB"/>
                </a:highlight>
                <a:latin typeface="Consolas" pitchFamily="34" charset="0"/>
                <a:ea typeface="Consolas" pitchFamily="34" charset="-122"/>
                <a:cs typeface="Consolas" pitchFamily="34" charset="-120"/>
              </a:rPr>
              <a:t>pwd</a:t>
            </a:r>
            <a:endParaRPr lang="en-US" sz="1677" dirty="0"/>
          </a:p>
        </p:txBody>
      </p:sp>
      <p:sp>
        <p:nvSpPr>
          <p:cNvPr id="12" name="Text 9"/>
          <p:cNvSpPr/>
          <p:nvPr/>
        </p:nvSpPr>
        <p:spPr>
          <a:xfrm>
            <a:off x="1117759" y="6093738"/>
            <a:ext cx="2129314" cy="332780"/>
          </a:xfrm>
          <a:prstGeom prst="rect">
            <a:avLst/>
          </a:prstGeom>
          <a:noFill/>
          <a:ln/>
        </p:spPr>
        <p:txBody>
          <a:bodyPr wrap="none" rtlCol="0" anchor="t"/>
          <a:lstStyle/>
          <a:p>
            <a:pPr indent="0" marL="0">
              <a:lnSpc>
                <a:spcPts val="2620"/>
              </a:lnSpc>
              <a:buNone/>
            </a:pPr>
            <a:r>
              <a:rPr lang="en-US" sz="2096" b="1" spc="-42" kern="0" dirty="0">
                <a:solidFill>
                  <a:srgbClr val="000000"/>
                </a:solidFill>
                <a:latin typeface="adonis-web" pitchFamily="34" charset="0"/>
                <a:ea typeface="adonis-web" pitchFamily="34" charset="-122"/>
                <a:cs typeface="adonis-web" pitchFamily="34" charset="-120"/>
              </a:rPr>
              <a:t>Example</a:t>
            </a:r>
            <a:endParaRPr lang="en-US" sz="2096" dirty="0"/>
          </a:p>
        </p:txBody>
      </p:sp>
      <p:sp>
        <p:nvSpPr>
          <p:cNvPr id="13" name="Shape 10"/>
          <p:cNvSpPr/>
          <p:nvPr/>
        </p:nvSpPr>
        <p:spPr>
          <a:xfrm>
            <a:off x="1117759" y="6745843"/>
            <a:ext cx="7227808" cy="659844"/>
          </a:xfrm>
          <a:prstGeom prst="roundRect">
            <a:avLst>
              <a:gd name="adj" fmla="val 14522"/>
            </a:avLst>
          </a:prstGeom>
          <a:solidFill>
            <a:srgbClr val="F7E9FB"/>
          </a:solidFill>
          <a:ln/>
        </p:spPr>
      </p:sp>
      <p:sp>
        <p:nvSpPr>
          <p:cNvPr id="14" name="Shape 11"/>
          <p:cNvSpPr/>
          <p:nvPr/>
        </p:nvSpPr>
        <p:spPr>
          <a:xfrm>
            <a:off x="1107162" y="6745843"/>
            <a:ext cx="7249001" cy="659844"/>
          </a:xfrm>
          <a:prstGeom prst="roundRect">
            <a:avLst>
              <a:gd name="adj" fmla="val 4841"/>
            </a:avLst>
          </a:prstGeom>
          <a:solidFill>
            <a:srgbClr val="F7E9FB"/>
          </a:solidFill>
          <a:ln/>
        </p:spPr>
      </p:sp>
      <p:sp>
        <p:nvSpPr>
          <p:cNvPr id="15" name="Text 12"/>
          <p:cNvSpPr/>
          <p:nvPr/>
        </p:nvSpPr>
        <p:spPr>
          <a:xfrm>
            <a:off x="1320046" y="6905506"/>
            <a:ext cx="6823234" cy="340519"/>
          </a:xfrm>
          <a:prstGeom prst="rect">
            <a:avLst/>
          </a:prstGeom>
          <a:noFill/>
          <a:ln/>
        </p:spPr>
        <p:txBody>
          <a:bodyPr wrap="none" rtlCol="0" anchor="t"/>
          <a:lstStyle/>
          <a:p>
            <a:pPr indent="0" marL="0">
              <a:lnSpc>
                <a:spcPts val="2683"/>
              </a:lnSpc>
              <a:buNone/>
            </a:pPr>
            <a:r>
              <a:rPr lang="en-US" sz="1677" spc="-34" kern="0" dirty="0">
                <a:solidFill>
                  <a:srgbClr val="272525"/>
                </a:solidFill>
                <a:highlight>
                  <a:srgbClr val="F7E9FB"/>
                </a:highlight>
                <a:latin typeface="Consolas" pitchFamily="34" charset="0"/>
                <a:ea typeface="Consolas" pitchFamily="34" charset="-122"/>
                <a:cs typeface="Consolas" pitchFamily="34" charset="-120"/>
              </a:rPr>
              <a:t>pwd</a:t>
            </a:r>
            <a:endParaRPr lang="en-US" sz="1677" dirty="0"/>
          </a:p>
        </p:txBody>
      </p:sp>
      <p:sp>
        <p:nvSpPr>
          <p:cNvPr id="16" name="Shape 13"/>
          <p:cNvSpPr/>
          <p:nvPr/>
        </p:nvSpPr>
        <p:spPr>
          <a:xfrm>
            <a:off x="798433" y="2831187"/>
            <a:ext cx="42505" cy="4813935"/>
          </a:xfrm>
          <a:prstGeom prst="rect">
            <a:avLst/>
          </a:prstGeom>
          <a:solidFill>
            <a:srgbClr val="BE49DF"/>
          </a:solidFill>
          <a:ln/>
        </p:spPr>
      </p:sp>
      <p:pic>
        <p:nvPicPr>
          <p:cNvPr id="17" name="Image 1" descr="preencoded.png">    </p:cNvPr>
          <p:cNvPicPr>
            <a:picLocks noChangeAspect="1"/>
          </p:cNvPicPr>
          <p:nvPr/>
        </p:nvPicPr>
        <p:blipFill>
          <a:blip r:embed="rId2"/>
          <a:stretch>
            <a:fillRect/>
          </a:stretch>
        </p:blipFill>
        <p:spPr>
          <a:xfrm>
            <a:off x="9144000" y="0"/>
            <a:ext cx="5486400" cy="8230672"/>
          </a:xfrm>
          <a:prstGeom prst="rect">
            <a:avLst/>
          </a:prstGeom>
        </p:spPr>
      </p:pic>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216">
            <a:solidFill>
              <a:srgbClr val="FFFFFF">
                <a:alpha val="64000"/>
              </a:srgbClr>
            </a:solidFill>
            <a:prstDash val="solid"/>
          </a:ln>
        </p:spPr>
      </p:sp>
      <p:sp>
        <p:nvSpPr>
          <p:cNvPr id="4" name="Text 1"/>
          <p:cNvSpPr/>
          <p:nvPr/>
        </p:nvSpPr>
        <p:spPr>
          <a:xfrm>
            <a:off x="6284833" y="755213"/>
            <a:ext cx="5413772" cy="665321"/>
          </a:xfrm>
          <a:prstGeom prst="rect">
            <a:avLst/>
          </a:prstGeom>
          <a:noFill/>
          <a:ln/>
        </p:spPr>
        <p:txBody>
          <a:bodyPr wrap="none" rtlCol="0" anchor="t"/>
          <a:lstStyle/>
          <a:p>
            <a:pPr indent="0" marL="0">
              <a:lnSpc>
                <a:spcPts val="5239"/>
              </a:lnSpc>
              <a:buNone/>
            </a:pPr>
            <a:r>
              <a:rPr lang="en-US" sz="4192" b="1" spc="-84" kern="0" dirty="0">
                <a:solidFill>
                  <a:srgbClr val="000000"/>
                </a:solidFill>
                <a:latin typeface="adonis-web" pitchFamily="34" charset="0"/>
                <a:ea typeface="adonis-web" pitchFamily="34" charset="-122"/>
                <a:cs typeface="adonis-web" pitchFamily="34" charset="-120"/>
              </a:rPr>
              <a:t>mkdir - Create Directory</a:t>
            </a:r>
            <a:endParaRPr lang="en-US" sz="4192" dirty="0"/>
          </a:p>
        </p:txBody>
      </p:sp>
      <p:sp>
        <p:nvSpPr>
          <p:cNvPr id="5" name="Text 2"/>
          <p:cNvSpPr/>
          <p:nvPr/>
        </p:nvSpPr>
        <p:spPr>
          <a:xfrm>
            <a:off x="6284833" y="1739860"/>
            <a:ext cx="7547134" cy="681038"/>
          </a:xfrm>
          <a:prstGeom prst="rect">
            <a:avLst/>
          </a:prstGeom>
          <a:noFill/>
          <a:ln/>
        </p:spPr>
        <p:txBody>
          <a:bodyPr wrap="square" rtlCol="0" anchor="t"/>
          <a:lstStyle/>
          <a:p>
            <a:pPr indent="0" marL="0">
              <a:lnSpc>
                <a:spcPts val="2683"/>
              </a:lnSpc>
              <a:buNone/>
            </a:pPr>
            <a:r>
              <a:rPr lang="en-US" sz="1677" spc="-34" kern="0" dirty="0">
                <a:solidFill>
                  <a:srgbClr val="272525"/>
                </a:solidFill>
                <a:latin typeface="Source Sans Pro" pitchFamily="34" charset="0"/>
                <a:ea typeface="Source Sans Pro" pitchFamily="34" charset="-122"/>
                <a:cs typeface="Source Sans Pro" pitchFamily="34" charset="-120"/>
              </a:rPr>
              <a:t>The mkdir command allows you to create a new directory with the specified name in the current working directory. Directories are used to organize and structure your file system.</a:t>
            </a:r>
            <a:endParaRPr lang="en-US" sz="1677" dirty="0"/>
          </a:p>
        </p:txBody>
      </p:sp>
      <p:sp>
        <p:nvSpPr>
          <p:cNvPr id="6" name="Text 3"/>
          <p:cNvSpPr/>
          <p:nvPr/>
        </p:nvSpPr>
        <p:spPr>
          <a:xfrm>
            <a:off x="6604159" y="2979658"/>
            <a:ext cx="2129314" cy="332780"/>
          </a:xfrm>
          <a:prstGeom prst="rect">
            <a:avLst/>
          </a:prstGeom>
          <a:noFill/>
          <a:ln/>
        </p:spPr>
        <p:txBody>
          <a:bodyPr wrap="none" rtlCol="0" anchor="t"/>
          <a:lstStyle/>
          <a:p>
            <a:pPr indent="0" marL="0">
              <a:lnSpc>
                <a:spcPts val="2620"/>
              </a:lnSpc>
              <a:buNone/>
            </a:pPr>
            <a:r>
              <a:rPr lang="en-US" sz="2096" b="1" spc="-42" kern="0" dirty="0">
                <a:solidFill>
                  <a:srgbClr val="000000"/>
                </a:solidFill>
                <a:latin typeface="adonis-web" pitchFamily="34" charset="0"/>
                <a:ea typeface="adonis-web" pitchFamily="34" charset="-122"/>
                <a:cs typeface="adonis-web" pitchFamily="34" charset="-120"/>
              </a:rPr>
              <a:t>Description</a:t>
            </a:r>
            <a:endParaRPr lang="en-US" sz="2096" dirty="0"/>
          </a:p>
        </p:txBody>
      </p:sp>
      <p:sp>
        <p:nvSpPr>
          <p:cNvPr id="7" name="Text 4"/>
          <p:cNvSpPr/>
          <p:nvPr/>
        </p:nvSpPr>
        <p:spPr>
          <a:xfrm>
            <a:off x="6604159" y="3631763"/>
            <a:ext cx="7227808" cy="340519"/>
          </a:xfrm>
          <a:prstGeom prst="rect">
            <a:avLst/>
          </a:prstGeom>
          <a:noFill/>
          <a:ln/>
        </p:spPr>
        <p:txBody>
          <a:bodyPr wrap="none" rtlCol="0" anchor="t"/>
          <a:lstStyle/>
          <a:p>
            <a:pPr indent="0" marL="0">
              <a:lnSpc>
                <a:spcPts val="2683"/>
              </a:lnSpc>
              <a:buNone/>
            </a:pPr>
            <a:r>
              <a:rPr lang="en-US" sz="1677" spc="-34" kern="0" dirty="0">
                <a:solidFill>
                  <a:srgbClr val="272525"/>
                </a:solidFill>
                <a:latin typeface="Source Sans Pro" pitchFamily="34" charset="0"/>
                <a:ea typeface="Source Sans Pro" pitchFamily="34" charset="-122"/>
                <a:cs typeface="Source Sans Pro" pitchFamily="34" charset="-120"/>
              </a:rPr>
              <a:t>Creates a new directory.</a:t>
            </a:r>
            <a:endParaRPr lang="en-US" sz="1677" dirty="0"/>
          </a:p>
        </p:txBody>
      </p:sp>
      <p:sp>
        <p:nvSpPr>
          <p:cNvPr id="8" name="Text 5"/>
          <p:cNvSpPr/>
          <p:nvPr/>
        </p:nvSpPr>
        <p:spPr>
          <a:xfrm>
            <a:off x="6604159" y="4291608"/>
            <a:ext cx="2129314" cy="332780"/>
          </a:xfrm>
          <a:prstGeom prst="rect">
            <a:avLst/>
          </a:prstGeom>
          <a:noFill/>
          <a:ln/>
        </p:spPr>
        <p:txBody>
          <a:bodyPr wrap="none" rtlCol="0" anchor="t"/>
          <a:lstStyle/>
          <a:p>
            <a:pPr indent="0" marL="0">
              <a:lnSpc>
                <a:spcPts val="2620"/>
              </a:lnSpc>
              <a:buNone/>
            </a:pPr>
            <a:r>
              <a:rPr lang="en-US" sz="2096" b="1" spc="-42" kern="0" dirty="0">
                <a:solidFill>
                  <a:srgbClr val="000000"/>
                </a:solidFill>
                <a:latin typeface="adonis-web" pitchFamily="34" charset="0"/>
                <a:ea typeface="adonis-web" pitchFamily="34" charset="-122"/>
                <a:cs typeface="adonis-web" pitchFamily="34" charset="-120"/>
              </a:rPr>
              <a:t>Command</a:t>
            </a:r>
            <a:endParaRPr lang="en-US" sz="2096" dirty="0"/>
          </a:p>
        </p:txBody>
      </p:sp>
      <p:sp>
        <p:nvSpPr>
          <p:cNvPr id="9" name="Shape 6"/>
          <p:cNvSpPr/>
          <p:nvPr/>
        </p:nvSpPr>
        <p:spPr>
          <a:xfrm>
            <a:off x="6604159" y="4943713"/>
            <a:ext cx="7227808" cy="659844"/>
          </a:xfrm>
          <a:prstGeom prst="roundRect">
            <a:avLst>
              <a:gd name="adj" fmla="val 14522"/>
            </a:avLst>
          </a:prstGeom>
          <a:solidFill>
            <a:srgbClr val="F7E9FB"/>
          </a:solidFill>
          <a:ln/>
        </p:spPr>
      </p:sp>
      <p:sp>
        <p:nvSpPr>
          <p:cNvPr id="10" name="Shape 7"/>
          <p:cNvSpPr/>
          <p:nvPr/>
        </p:nvSpPr>
        <p:spPr>
          <a:xfrm>
            <a:off x="6593562" y="4943713"/>
            <a:ext cx="7249001" cy="659844"/>
          </a:xfrm>
          <a:prstGeom prst="roundRect">
            <a:avLst>
              <a:gd name="adj" fmla="val 4841"/>
            </a:avLst>
          </a:prstGeom>
          <a:solidFill>
            <a:srgbClr val="F7E9FB"/>
          </a:solidFill>
          <a:ln/>
        </p:spPr>
      </p:sp>
      <p:sp>
        <p:nvSpPr>
          <p:cNvPr id="11" name="Text 8"/>
          <p:cNvSpPr/>
          <p:nvPr/>
        </p:nvSpPr>
        <p:spPr>
          <a:xfrm>
            <a:off x="6806446" y="5103376"/>
            <a:ext cx="6823234" cy="340519"/>
          </a:xfrm>
          <a:prstGeom prst="rect">
            <a:avLst/>
          </a:prstGeom>
          <a:noFill/>
          <a:ln/>
        </p:spPr>
        <p:txBody>
          <a:bodyPr wrap="none" rtlCol="0" anchor="t"/>
          <a:lstStyle/>
          <a:p>
            <a:pPr indent="0" marL="0">
              <a:lnSpc>
                <a:spcPts val="2683"/>
              </a:lnSpc>
              <a:buNone/>
            </a:pPr>
            <a:r>
              <a:rPr lang="en-US" sz="1677" spc="-34" kern="0" dirty="0">
                <a:solidFill>
                  <a:srgbClr val="272525"/>
                </a:solidFill>
                <a:highlight>
                  <a:srgbClr val="F7E9FB"/>
                </a:highlight>
                <a:latin typeface="Consolas" pitchFamily="34" charset="0"/>
                <a:ea typeface="Consolas" pitchFamily="34" charset="-122"/>
                <a:cs typeface="Consolas" pitchFamily="34" charset="-120"/>
              </a:rPr>
              <a:t>mkdir directory_name</a:t>
            </a:r>
            <a:endParaRPr lang="en-US" sz="1677" dirty="0"/>
          </a:p>
        </p:txBody>
      </p:sp>
      <p:sp>
        <p:nvSpPr>
          <p:cNvPr id="12" name="Text 9"/>
          <p:cNvSpPr/>
          <p:nvPr/>
        </p:nvSpPr>
        <p:spPr>
          <a:xfrm>
            <a:off x="6604159" y="5922883"/>
            <a:ext cx="2129314" cy="332780"/>
          </a:xfrm>
          <a:prstGeom prst="rect">
            <a:avLst/>
          </a:prstGeom>
          <a:noFill/>
          <a:ln/>
        </p:spPr>
        <p:txBody>
          <a:bodyPr wrap="none" rtlCol="0" anchor="t"/>
          <a:lstStyle/>
          <a:p>
            <a:pPr indent="0" marL="0">
              <a:lnSpc>
                <a:spcPts val="2620"/>
              </a:lnSpc>
              <a:buNone/>
            </a:pPr>
            <a:r>
              <a:rPr lang="en-US" sz="2096" b="1" spc="-42" kern="0" dirty="0">
                <a:solidFill>
                  <a:srgbClr val="000000"/>
                </a:solidFill>
                <a:latin typeface="adonis-web" pitchFamily="34" charset="0"/>
                <a:ea typeface="adonis-web" pitchFamily="34" charset="-122"/>
                <a:cs typeface="adonis-web" pitchFamily="34" charset="-120"/>
              </a:rPr>
              <a:t>Example</a:t>
            </a:r>
            <a:endParaRPr lang="en-US" sz="2096" dirty="0"/>
          </a:p>
        </p:txBody>
      </p:sp>
      <p:sp>
        <p:nvSpPr>
          <p:cNvPr id="13" name="Shape 10"/>
          <p:cNvSpPr/>
          <p:nvPr/>
        </p:nvSpPr>
        <p:spPr>
          <a:xfrm>
            <a:off x="6604159" y="6574988"/>
            <a:ext cx="7227808" cy="659844"/>
          </a:xfrm>
          <a:prstGeom prst="roundRect">
            <a:avLst>
              <a:gd name="adj" fmla="val 14522"/>
            </a:avLst>
          </a:prstGeom>
          <a:solidFill>
            <a:srgbClr val="F7E9FB"/>
          </a:solidFill>
          <a:ln/>
        </p:spPr>
      </p:sp>
      <p:sp>
        <p:nvSpPr>
          <p:cNvPr id="14" name="Shape 11"/>
          <p:cNvSpPr/>
          <p:nvPr/>
        </p:nvSpPr>
        <p:spPr>
          <a:xfrm>
            <a:off x="6593562" y="6574988"/>
            <a:ext cx="7249001" cy="659844"/>
          </a:xfrm>
          <a:prstGeom prst="roundRect">
            <a:avLst>
              <a:gd name="adj" fmla="val 4841"/>
            </a:avLst>
          </a:prstGeom>
          <a:solidFill>
            <a:srgbClr val="F7E9FB"/>
          </a:solidFill>
          <a:ln/>
        </p:spPr>
      </p:sp>
      <p:sp>
        <p:nvSpPr>
          <p:cNvPr id="15" name="Text 12"/>
          <p:cNvSpPr/>
          <p:nvPr/>
        </p:nvSpPr>
        <p:spPr>
          <a:xfrm>
            <a:off x="6806446" y="6734651"/>
            <a:ext cx="6823234" cy="340519"/>
          </a:xfrm>
          <a:prstGeom prst="rect">
            <a:avLst/>
          </a:prstGeom>
          <a:noFill/>
          <a:ln/>
        </p:spPr>
        <p:txBody>
          <a:bodyPr wrap="none" rtlCol="0" anchor="t"/>
          <a:lstStyle/>
          <a:p>
            <a:pPr indent="0" marL="0">
              <a:lnSpc>
                <a:spcPts val="2683"/>
              </a:lnSpc>
              <a:buNone/>
            </a:pPr>
            <a:r>
              <a:rPr lang="en-US" sz="1677" spc="-34" kern="0" dirty="0">
                <a:solidFill>
                  <a:srgbClr val="272525"/>
                </a:solidFill>
                <a:highlight>
                  <a:srgbClr val="F7E9FB"/>
                </a:highlight>
                <a:latin typeface="Consolas" pitchFamily="34" charset="0"/>
                <a:ea typeface="Consolas" pitchFamily="34" charset="-122"/>
                <a:cs typeface="Consolas" pitchFamily="34" charset="-120"/>
              </a:rPr>
              <a:t>mkdir new_directory</a:t>
            </a:r>
            <a:endParaRPr lang="en-US" sz="1677" dirty="0"/>
          </a:p>
        </p:txBody>
      </p:sp>
      <p:sp>
        <p:nvSpPr>
          <p:cNvPr id="16" name="Shape 13"/>
          <p:cNvSpPr/>
          <p:nvPr/>
        </p:nvSpPr>
        <p:spPr>
          <a:xfrm>
            <a:off x="6284833" y="2660332"/>
            <a:ext cx="42505" cy="4813935"/>
          </a:xfrm>
          <a:prstGeom prst="rect">
            <a:avLst/>
          </a:prstGeom>
          <a:solidFill>
            <a:srgbClr val="BE49DF"/>
          </a:solidFill>
          <a:ln/>
        </p:spPr>
      </p:sp>
      <p:pic>
        <p:nvPicPr>
          <p:cNvPr id="17"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832366" y="611743"/>
            <a:ext cx="5982057" cy="693658"/>
          </a:xfrm>
          <a:prstGeom prst="rect">
            <a:avLst/>
          </a:prstGeom>
          <a:noFill/>
          <a:ln/>
        </p:spPr>
        <p:txBody>
          <a:bodyPr wrap="none" rtlCol="0" anchor="t"/>
          <a:lstStyle/>
          <a:p>
            <a:pPr indent="0" marL="0">
              <a:lnSpc>
                <a:spcPts val="5462"/>
              </a:lnSpc>
              <a:buNone/>
            </a:pPr>
            <a:r>
              <a:rPr lang="en-US" sz="4370" b="1" spc="-87" kern="0" dirty="0">
                <a:solidFill>
                  <a:srgbClr val="000000"/>
                </a:solidFill>
                <a:latin typeface="adonis-web" pitchFamily="34" charset="0"/>
                <a:ea typeface="adonis-web" pitchFamily="34" charset="-122"/>
                <a:cs typeface="adonis-web" pitchFamily="34" charset="-120"/>
              </a:rPr>
              <a:t>rmdir - Remove Directory</a:t>
            </a:r>
            <a:endParaRPr lang="en-US" sz="4370" dirty="0"/>
          </a:p>
        </p:txBody>
      </p:sp>
      <p:sp>
        <p:nvSpPr>
          <p:cNvPr id="5" name="Text 2"/>
          <p:cNvSpPr/>
          <p:nvPr/>
        </p:nvSpPr>
        <p:spPr>
          <a:xfrm>
            <a:off x="832366" y="1638300"/>
            <a:ext cx="7479268" cy="710565"/>
          </a:xfrm>
          <a:prstGeom prst="rect">
            <a:avLst/>
          </a:prstGeom>
          <a:noFill/>
          <a:ln/>
        </p:spPr>
        <p:txBody>
          <a:bodyPr wrap="square" rtlCol="0" anchor="t"/>
          <a:lstStyle/>
          <a:p>
            <a:pPr indent="0" marL="0">
              <a:lnSpc>
                <a:spcPts val="2797"/>
              </a:lnSpc>
              <a:buNone/>
            </a:pPr>
            <a:r>
              <a:rPr lang="en-US" sz="1748" spc="-35" kern="0" dirty="0">
                <a:solidFill>
                  <a:srgbClr val="272525"/>
                </a:solidFill>
                <a:latin typeface="Source Sans Pro" pitchFamily="34" charset="0"/>
                <a:ea typeface="Source Sans Pro" pitchFamily="34" charset="-122"/>
                <a:cs typeface="Source Sans Pro" pitchFamily="34" charset="-120"/>
              </a:rPr>
              <a:t>The rmdir command is used to delete empty directories. It can only remove directories that have no files or subdirectories within them.</a:t>
            </a:r>
            <a:endParaRPr lang="en-US" sz="1748" dirty="0"/>
          </a:p>
        </p:txBody>
      </p:sp>
      <p:sp>
        <p:nvSpPr>
          <p:cNvPr id="6" name="Text 3"/>
          <p:cNvSpPr/>
          <p:nvPr/>
        </p:nvSpPr>
        <p:spPr>
          <a:xfrm>
            <a:off x="1165265" y="2931438"/>
            <a:ext cx="2219920" cy="346829"/>
          </a:xfrm>
          <a:prstGeom prst="rect">
            <a:avLst/>
          </a:prstGeom>
          <a:noFill/>
          <a:ln/>
        </p:spPr>
        <p:txBody>
          <a:bodyPr wrap="none" rtlCol="0" anchor="t"/>
          <a:lstStyle/>
          <a:p>
            <a:pPr indent="0" marL="0">
              <a:lnSpc>
                <a:spcPts val="2731"/>
              </a:lnSpc>
              <a:buNone/>
            </a:pPr>
            <a:r>
              <a:rPr lang="en-US" sz="2185" b="1" spc="-44" kern="0" dirty="0">
                <a:solidFill>
                  <a:srgbClr val="000000"/>
                </a:solidFill>
                <a:latin typeface="adonis-web" pitchFamily="34" charset="0"/>
                <a:ea typeface="adonis-web" pitchFamily="34" charset="-122"/>
                <a:cs typeface="adonis-web" pitchFamily="34" charset="-120"/>
              </a:rPr>
              <a:t>Description</a:t>
            </a:r>
            <a:endParaRPr lang="en-US" sz="2185" dirty="0"/>
          </a:p>
        </p:txBody>
      </p:sp>
      <p:sp>
        <p:nvSpPr>
          <p:cNvPr id="7" name="Text 4"/>
          <p:cNvSpPr/>
          <p:nvPr/>
        </p:nvSpPr>
        <p:spPr>
          <a:xfrm>
            <a:off x="1165265" y="3611166"/>
            <a:ext cx="7146369" cy="355283"/>
          </a:xfrm>
          <a:prstGeom prst="rect">
            <a:avLst/>
          </a:prstGeom>
          <a:noFill/>
          <a:ln/>
        </p:spPr>
        <p:txBody>
          <a:bodyPr wrap="none" rtlCol="0" anchor="t"/>
          <a:lstStyle/>
          <a:p>
            <a:pPr indent="0" marL="0">
              <a:lnSpc>
                <a:spcPts val="2797"/>
              </a:lnSpc>
              <a:buNone/>
            </a:pPr>
            <a:r>
              <a:rPr lang="en-US" sz="1748" spc="-35" kern="0" dirty="0">
                <a:solidFill>
                  <a:srgbClr val="272525"/>
                </a:solidFill>
                <a:latin typeface="Source Sans Pro" pitchFamily="34" charset="0"/>
                <a:ea typeface="Source Sans Pro" pitchFamily="34" charset="-122"/>
                <a:cs typeface="Source Sans Pro" pitchFamily="34" charset="-120"/>
              </a:rPr>
              <a:t>Removes an empty directory.</a:t>
            </a:r>
            <a:endParaRPr lang="en-US" sz="1748" dirty="0"/>
          </a:p>
        </p:txBody>
      </p:sp>
      <p:sp>
        <p:nvSpPr>
          <p:cNvPr id="8" name="Text 5"/>
          <p:cNvSpPr/>
          <p:nvPr/>
        </p:nvSpPr>
        <p:spPr>
          <a:xfrm>
            <a:off x="1165265" y="4299347"/>
            <a:ext cx="2219920" cy="346829"/>
          </a:xfrm>
          <a:prstGeom prst="rect">
            <a:avLst/>
          </a:prstGeom>
          <a:noFill/>
          <a:ln/>
        </p:spPr>
        <p:txBody>
          <a:bodyPr wrap="none" rtlCol="0" anchor="t"/>
          <a:lstStyle/>
          <a:p>
            <a:pPr indent="0" marL="0">
              <a:lnSpc>
                <a:spcPts val="2731"/>
              </a:lnSpc>
              <a:buNone/>
            </a:pPr>
            <a:r>
              <a:rPr lang="en-US" sz="2185" b="1" spc="-44" kern="0" dirty="0">
                <a:solidFill>
                  <a:srgbClr val="000000"/>
                </a:solidFill>
                <a:latin typeface="adonis-web" pitchFamily="34" charset="0"/>
                <a:ea typeface="adonis-web" pitchFamily="34" charset="-122"/>
                <a:cs typeface="adonis-web" pitchFamily="34" charset="-120"/>
              </a:rPr>
              <a:t>Command</a:t>
            </a:r>
            <a:endParaRPr lang="en-US" sz="2185" dirty="0"/>
          </a:p>
        </p:txBody>
      </p:sp>
      <p:sp>
        <p:nvSpPr>
          <p:cNvPr id="9" name="Shape 6"/>
          <p:cNvSpPr/>
          <p:nvPr/>
        </p:nvSpPr>
        <p:spPr>
          <a:xfrm>
            <a:off x="1165265" y="4979075"/>
            <a:ext cx="7146369" cy="688181"/>
          </a:xfrm>
          <a:prstGeom prst="roundRect">
            <a:avLst>
              <a:gd name="adj" fmla="val 14516"/>
            </a:avLst>
          </a:prstGeom>
          <a:solidFill>
            <a:srgbClr val="F7E9FB"/>
          </a:solidFill>
          <a:ln/>
        </p:spPr>
      </p:sp>
      <p:sp>
        <p:nvSpPr>
          <p:cNvPr id="10" name="Shape 7"/>
          <p:cNvSpPr/>
          <p:nvPr/>
        </p:nvSpPr>
        <p:spPr>
          <a:xfrm>
            <a:off x="1154192" y="4979075"/>
            <a:ext cx="7168515" cy="688181"/>
          </a:xfrm>
          <a:prstGeom prst="roundRect">
            <a:avLst>
              <a:gd name="adj" fmla="val 4839"/>
            </a:avLst>
          </a:prstGeom>
          <a:solidFill>
            <a:srgbClr val="F7E9FB"/>
          </a:solidFill>
          <a:ln/>
        </p:spPr>
      </p:sp>
      <p:sp>
        <p:nvSpPr>
          <p:cNvPr id="11" name="Text 8"/>
          <p:cNvSpPr/>
          <p:nvPr/>
        </p:nvSpPr>
        <p:spPr>
          <a:xfrm>
            <a:off x="1376124" y="5145524"/>
            <a:ext cx="6724650" cy="355283"/>
          </a:xfrm>
          <a:prstGeom prst="rect">
            <a:avLst/>
          </a:prstGeom>
          <a:noFill/>
          <a:ln/>
        </p:spPr>
        <p:txBody>
          <a:bodyPr wrap="none" rtlCol="0" anchor="t"/>
          <a:lstStyle/>
          <a:p>
            <a:pPr indent="0" marL="0">
              <a:lnSpc>
                <a:spcPts val="2797"/>
              </a:lnSpc>
              <a:buNone/>
            </a:pPr>
            <a:r>
              <a:rPr lang="en-US" sz="1748" spc="-35" kern="0" dirty="0">
                <a:solidFill>
                  <a:srgbClr val="272525"/>
                </a:solidFill>
                <a:highlight>
                  <a:srgbClr val="F7E9FB"/>
                </a:highlight>
                <a:latin typeface="Consolas" pitchFamily="34" charset="0"/>
                <a:ea typeface="Consolas" pitchFamily="34" charset="-122"/>
                <a:cs typeface="Consolas" pitchFamily="34" charset="-120"/>
              </a:rPr>
              <a:t>rmdir directory_name</a:t>
            </a:r>
            <a:endParaRPr lang="en-US" sz="1748" dirty="0"/>
          </a:p>
        </p:txBody>
      </p:sp>
      <p:sp>
        <p:nvSpPr>
          <p:cNvPr id="12" name="Text 9"/>
          <p:cNvSpPr/>
          <p:nvPr/>
        </p:nvSpPr>
        <p:spPr>
          <a:xfrm>
            <a:off x="1165265" y="6000155"/>
            <a:ext cx="2219920" cy="346829"/>
          </a:xfrm>
          <a:prstGeom prst="rect">
            <a:avLst/>
          </a:prstGeom>
          <a:noFill/>
          <a:ln/>
        </p:spPr>
        <p:txBody>
          <a:bodyPr wrap="none" rtlCol="0" anchor="t"/>
          <a:lstStyle/>
          <a:p>
            <a:pPr indent="0" marL="0">
              <a:lnSpc>
                <a:spcPts val="2731"/>
              </a:lnSpc>
              <a:buNone/>
            </a:pPr>
            <a:r>
              <a:rPr lang="en-US" sz="2185" b="1" spc="-44" kern="0" dirty="0">
                <a:solidFill>
                  <a:srgbClr val="000000"/>
                </a:solidFill>
                <a:latin typeface="adonis-web" pitchFamily="34" charset="0"/>
                <a:ea typeface="adonis-web" pitchFamily="34" charset="-122"/>
                <a:cs typeface="adonis-web" pitchFamily="34" charset="-120"/>
              </a:rPr>
              <a:t>Example</a:t>
            </a:r>
            <a:endParaRPr lang="en-US" sz="2185" dirty="0"/>
          </a:p>
        </p:txBody>
      </p:sp>
      <p:sp>
        <p:nvSpPr>
          <p:cNvPr id="13" name="Shape 10"/>
          <p:cNvSpPr/>
          <p:nvPr/>
        </p:nvSpPr>
        <p:spPr>
          <a:xfrm>
            <a:off x="1165265" y="6679883"/>
            <a:ext cx="7146369" cy="688181"/>
          </a:xfrm>
          <a:prstGeom prst="roundRect">
            <a:avLst>
              <a:gd name="adj" fmla="val 14516"/>
            </a:avLst>
          </a:prstGeom>
          <a:solidFill>
            <a:srgbClr val="F7E9FB"/>
          </a:solidFill>
          <a:ln/>
        </p:spPr>
      </p:sp>
      <p:sp>
        <p:nvSpPr>
          <p:cNvPr id="14" name="Shape 11"/>
          <p:cNvSpPr/>
          <p:nvPr/>
        </p:nvSpPr>
        <p:spPr>
          <a:xfrm>
            <a:off x="1154192" y="6679883"/>
            <a:ext cx="7168515" cy="688181"/>
          </a:xfrm>
          <a:prstGeom prst="roundRect">
            <a:avLst>
              <a:gd name="adj" fmla="val 4839"/>
            </a:avLst>
          </a:prstGeom>
          <a:solidFill>
            <a:srgbClr val="F7E9FB"/>
          </a:solidFill>
          <a:ln/>
        </p:spPr>
      </p:sp>
      <p:sp>
        <p:nvSpPr>
          <p:cNvPr id="15" name="Text 12"/>
          <p:cNvSpPr/>
          <p:nvPr/>
        </p:nvSpPr>
        <p:spPr>
          <a:xfrm>
            <a:off x="1376124" y="6846332"/>
            <a:ext cx="6724650" cy="355283"/>
          </a:xfrm>
          <a:prstGeom prst="rect">
            <a:avLst/>
          </a:prstGeom>
          <a:noFill/>
          <a:ln/>
        </p:spPr>
        <p:txBody>
          <a:bodyPr wrap="none" rtlCol="0" anchor="t"/>
          <a:lstStyle/>
          <a:p>
            <a:pPr indent="0" marL="0">
              <a:lnSpc>
                <a:spcPts val="2797"/>
              </a:lnSpc>
              <a:buNone/>
            </a:pPr>
            <a:r>
              <a:rPr lang="en-US" sz="1748" spc="-35" kern="0" dirty="0">
                <a:solidFill>
                  <a:srgbClr val="272525"/>
                </a:solidFill>
                <a:highlight>
                  <a:srgbClr val="F7E9FB"/>
                </a:highlight>
                <a:latin typeface="Consolas" pitchFamily="34" charset="0"/>
                <a:ea typeface="Consolas" pitchFamily="34" charset="-122"/>
                <a:cs typeface="Consolas" pitchFamily="34" charset="-120"/>
              </a:rPr>
              <a:t>rmdir empty_directory</a:t>
            </a:r>
            <a:endParaRPr lang="en-US" sz="1748" dirty="0"/>
          </a:p>
        </p:txBody>
      </p:sp>
      <p:sp>
        <p:nvSpPr>
          <p:cNvPr id="16" name="Shape 13"/>
          <p:cNvSpPr/>
          <p:nvPr/>
        </p:nvSpPr>
        <p:spPr>
          <a:xfrm>
            <a:off x="832366" y="2598539"/>
            <a:ext cx="44291" cy="5019199"/>
          </a:xfrm>
          <a:prstGeom prst="rect">
            <a:avLst/>
          </a:prstGeom>
          <a:solidFill>
            <a:srgbClr val="BE49DF"/>
          </a:solidFill>
          <a:ln/>
        </p:spPr>
      </p:sp>
      <p:pic>
        <p:nvPicPr>
          <p:cNvPr id="17"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FFFFFF">
              <a:alpha val="75000"/>
            </a:srgbClr>
          </a:solidFill>
          <a:ln w="13216">
            <a:solidFill>
              <a:srgbClr val="FFFFFF">
                <a:alpha val="64000"/>
              </a:srgbClr>
            </a:solidFill>
            <a:prstDash val="solid"/>
          </a:ln>
        </p:spPr>
      </p:sp>
      <p:sp>
        <p:nvSpPr>
          <p:cNvPr id="4" name="Text 1"/>
          <p:cNvSpPr/>
          <p:nvPr/>
        </p:nvSpPr>
        <p:spPr>
          <a:xfrm>
            <a:off x="6284833" y="585549"/>
            <a:ext cx="6320671" cy="665321"/>
          </a:xfrm>
          <a:prstGeom prst="rect">
            <a:avLst/>
          </a:prstGeom>
          <a:noFill/>
          <a:ln/>
        </p:spPr>
        <p:txBody>
          <a:bodyPr wrap="none" rtlCol="0" anchor="t"/>
          <a:lstStyle/>
          <a:p>
            <a:pPr indent="0" marL="0">
              <a:lnSpc>
                <a:spcPts val="5239"/>
              </a:lnSpc>
              <a:buNone/>
            </a:pPr>
            <a:r>
              <a:rPr lang="en-US" sz="4192" b="1" spc="-84" kern="0" dirty="0">
                <a:solidFill>
                  <a:srgbClr val="000000"/>
                </a:solidFill>
                <a:latin typeface="adonis-web" pitchFamily="34" charset="0"/>
                <a:ea typeface="adonis-web" pitchFamily="34" charset="-122"/>
                <a:cs typeface="adonis-web" pitchFamily="34" charset="-120"/>
              </a:rPr>
              <a:t>touch - Create or Update File</a:t>
            </a:r>
            <a:endParaRPr lang="en-US" sz="4192" dirty="0"/>
          </a:p>
        </p:txBody>
      </p:sp>
      <p:sp>
        <p:nvSpPr>
          <p:cNvPr id="5" name="Text 2"/>
          <p:cNvSpPr/>
          <p:nvPr/>
        </p:nvSpPr>
        <p:spPr>
          <a:xfrm>
            <a:off x="6284833" y="1570196"/>
            <a:ext cx="7547134" cy="1021556"/>
          </a:xfrm>
          <a:prstGeom prst="rect">
            <a:avLst/>
          </a:prstGeom>
          <a:noFill/>
          <a:ln/>
        </p:spPr>
        <p:txBody>
          <a:bodyPr wrap="square" rtlCol="0" anchor="t"/>
          <a:lstStyle/>
          <a:p>
            <a:pPr indent="0" marL="0">
              <a:lnSpc>
                <a:spcPts val="2683"/>
              </a:lnSpc>
              <a:buNone/>
            </a:pPr>
            <a:r>
              <a:rPr lang="en-US" sz="1677" spc="-34" kern="0" dirty="0">
                <a:solidFill>
                  <a:srgbClr val="272525"/>
                </a:solidFill>
                <a:latin typeface="Source Sans Pro" pitchFamily="34" charset="0"/>
                <a:ea typeface="Source Sans Pro" pitchFamily="34" charset="-122"/>
                <a:cs typeface="Source Sans Pro" pitchFamily="34" charset="-120"/>
              </a:rPr>
              <a:t>The touch command is versatile. It can create a new, empty file with the specified filename. If the file already exists, touch updates its access and modification timestamps, making it useful for managing timestamps on files.</a:t>
            </a:r>
            <a:endParaRPr lang="en-US" sz="1677" dirty="0"/>
          </a:p>
        </p:txBody>
      </p:sp>
      <p:sp>
        <p:nvSpPr>
          <p:cNvPr id="6" name="Text 3"/>
          <p:cNvSpPr/>
          <p:nvPr/>
        </p:nvSpPr>
        <p:spPr>
          <a:xfrm>
            <a:off x="6604159" y="3150513"/>
            <a:ext cx="2129314" cy="332780"/>
          </a:xfrm>
          <a:prstGeom prst="rect">
            <a:avLst/>
          </a:prstGeom>
          <a:noFill/>
          <a:ln/>
        </p:spPr>
        <p:txBody>
          <a:bodyPr wrap="none" rtlCol="0" anchor="t"/>
          <a:lstStyle/>
          <a:p>
            <a:pPr indent="0" marL="0">
              <a:lnSpc>
                <a:spcPts val="2620"/>
              </a:lnSpc>
              <a:buNone/>
            </a:pPr>
            <a:r>
              <a:rPr lang="en-US" sz="2096" b="1" spc="-42" kern="0" dirty="0">
                <a:solidFill>
                  <a:srgbClr val="000000"/>
                </a:solidFill>
                <a:latin typeface="adonis-web" pitchFamily="34" charset="0"/>
                <a:ea typeface="adonis-web" pitchFamily="34" charset="-122"/>
                <a:cs typeface="adonis-web" pitchFamily="34" charset="-120"/>
              </a:rPr>
              <a:t>Description</a:t>
            </a:r>
            <a:endParaRPr lang="en-US" sz="2096" dirty="0"/>
          </a:p>
        </p:txBody>
      </p:sp>
      <p:sp>
        <p:nvSpPr>
          <p:cNvPr id="7" name="Text 4"/>
          <p:cNvSpPr/>
          <p:nvPr/>
        </p:nvSpPr>
        <p:spPr>
          <a:xfrm>
            <a:off x="6604159" y="3802618"/>
            <a:ext cx="7227808" cy="340519"/>
          </a:xfrm>
          <a:prstGeom prst="rect">
            <a:avLst/>
          </a:prstGeom>
          <a:noFill/>
          <a:ln/>
        </p:spPr>
        <p:txBody>
          <a:bodyPr wrap="none" rtlCol="0" anchor="t"/>
          <a:lstStyle/>
          <a:p>
            <a:pPr indent="0" marL="0">
              <a:lnSpc>
                <a:spcPts val="2683"/>
              </a:lnSpc>
              <a:buNone/>
            </a:pPr>
            <a:r>
              <a:rPr lang="en-US" sz="1677" spc="-34" kern="0" dirty="0">
                <a:solidFill>
                  <a:srgbClr val="272525"/>
                </a:solidFill>
                <a:latin typeface="Source Sans Pro" pitchFamily="34" charset="0"/>
                <a:ea typeface="Source Sans Pro" pitchFamily="34" charset="-122"/>
                <a:cs typeface="Source Sans Pro" pitchFamily="34" charset="-120"/>
              </a:rPr>
              <a:t>Creates an empty file or updates its timestamp.</a:t>
            </a:r>
            <a:endParaRPr lang="en-US" sz="1677" dirty="0"/>
          </a:p>
        </p:txBody>
      </p:sp>
      <p:sp>
        <p:nvSpPr>
          <p:cNvPr id="8" name="Text 5"/>
          <p:cNvSpPr/>
          <p:nvPr/>
        </p:nvSpPr>
        <p:spPr>
          <a:xfrm>
            <a:off x="6604159" y="4462463"/>
            <a:ext cx="2129314" cy="332780"/>
          </a:xfrm>
          <a:prstGeom prst="rect">
            <a:avLst/>
          </a:prstGeom>
          <a:noFill/>
          <a:ln/>
        </p:spPr>
        <p:txBody>
          <a:bodyPr wrap="none" rtlCol="0" anchor="t"/>
          <a:lstStyle/>
          <a:p>
            <a:pPr indent="0" marL="0">
              <a:lnSpc>
                <a:spcPts val="2620"/>
              </a:lnSpc>
              <a:buNone/>
            </a:pPr>
            <a:r>
              <a:rPr lang="en-US" sz="2096" b="1" spc="-42" kern="0" dirty="0">
                <a:solidFill>
                  <a:srgbClr val="000000"/>
                </a:solidFill>
                <a:latin typeface="adonis-web" pitchFamily="34" charset="0"/>
                <a:ea typeface="adonis-web" pitchFamily="34" charset="-122"/>
                <a:cs typeface="adonis-web" pitchFamily="34" charset="-120"/>
              </a:rPr>
              <a:t>Command</a:t>
            </a:r>
            <a:endParaRPr lang="en-US" sz="2096" dirty="0"/>
          </a:p>
        </p:txBody>
      </p:sp>
      <p:sp>
        <p:nvSpPr>
          <p:cNvPr id="9" name="Shape 6"/>
          <p:cNvSpPr/>
          <p:nvPr/>
        </p:nvSpPr>
        <p:spPr>
          <a:xfrm>
            <a:off x="6604159" y="5114568"/>
            <a:ext cx="7227808" cy="659844"/>
          </a:xfrm>
          <a:prstGeom prst="roundRect">
            <a:avLst>
              <a:gd name="adj" fmla="val 14522"/>
            </a:avLst>
          </a:prstGeom>
          <a:solidFill>
            <a:srgbClr val="F7E9FB"/>
          </a:solidFill>
          <a:ln/>
        </p:spPr>
      </p:sp>
      <p:sp>
        <p:nvSpPr>
          <p:cNvPr id="10" name="Shape 7"/>
          <p:cNvSpPr/>
          <p:nvPr/>
        </p:nvSpPr>
        <p:spPr>
          <a:xfrm>
            <a:off x="6593562" y="5114568"/>
            <a:ext cx="7249001" cy="659844"/>
          </a:xfrm>
          <a:prstGeom prst="roundRect">
            <a:avLst>
              <a:gd name="adj" fmla="val 4841"/>
            </a:avLst>
          </a:prstGeom>
          <a:solidFill>
            <a:srgbClr val="F7E9FB"/>
          </a:solidFill>
          <a:ln/>
        </p:spPr>
      </p:sp>
      <p:sp>
        <p:nvSpPr>
          <p:cNvPr id="11" name="Text 8"/>
          <p:cNvSpPr/>
          <p:nvPr/>
        </p:nvSpPr>
        <p:spPr>
          <a:xfrm>
            <a:off x="6806446" y="5274231"/>
            <a:ext cx="6823234" cy="340519"/>
          </a:xfrm>
          <a:prstGeom prst="rect">
            <a:avLst/>
          </a:prstGeom>
          <a:noFill/>
          <a:ln/>
        </p:spPr>
        <p:txBody>
          <a:bodyPr wrap="none" rtlCol="0" anchor="t"/>
          <a:lstStyle/>
          <a:p>
            <a:pPr indent="0" marL="0">
              <a:lnSpc>
                <a:spcPts val="2683"/>
              </a:lnSpc>
              <a:buNone/>
            </a:pPr>
            <a:r>
              <a:rPr lang="en-US" sz="1677" spc="-34" kern="0" dirty="0">
                <a:solidFill>
                  <a:srgbClr val="272525"/>
                </a:solidFill>
                <a:highlight>
                  <a:srgbClr val="F7E9FB"/>
                </a:highlight>
                <a:latin typeface="Consolas" pitchFamily="34" charset="0"/>
                <a:ea typeface="Consolas" pitchFamily="34" charset="-122"/>
                <a:cs typeface="Consolas" pitchFamily="34" charset="-120"/>
              </a:rPr>
              <a:t>touch filename</a:t>
            </a:r>
            <a:endParaRPr lang="en-US" sz="1677" dirty="0"/>
          </a:p>
        </p:txBody>
      </p:sp>
      <p:sp>
        <p:nvSpPr>
          <p:cNvPr id="12" name="Text 9"/>
          <p:cNvSpPr/>
          <p:nvPr/>
        </p:nvSpPr>
        <p:spPr>
          <a:xfrm>
            <a:off x="6604159" y="6093738"/>
            <a:ext cx="2129314" cy="332780"/>
          </a:xfrm>
          <a:prstGeom prst="rect">
            <a:avLst/>
          </a:prstGeom>
          <a:noFill/>
          <a:ln/>
        </p:spPr>
        <p:txBody>
          <a:bodyPr wrap="none" rtlCol="0" anchor="t"/>
          <a:lstStyle/>
          <a:p>
            <a:pPr indent="0" marL="0">
              <a:lnSpc>
                <a:spcPts val="2620"/>
              </a:lnSpc>
              <a:buNone/>
            </a:pPr>
            <a:r>
              <a:rPr lang="en-US" sz="2096" b="1" spc="-42" kern="0" dirty="0">
                <a:solidFill>
                  <a:srgbClr val="000000"/>
                </a:solidFill>
                <a:latin typeface="adonis-web" pitchFamily="34" charset="0"/>
                <a:ea typeface="adonis-web" pitchFamily="34" charset="-122"/>
                <a:cs typeface="adonis-web" pitchFamily="34" charset="-120"/>
              </a:rPr>
              <a:t>Example</a:t>
            </a:r>
            <a:endParaRPr lang="en-US" sz="2096" dirty="0"/>
          </a:p>
        </p:txBody>
      </p:sp>
      <p:sp>
        <p:nvSpPr>
          <p:cNvPr id="13" name="Shape 10"/>
          <p:cNvSpPr/>
          <p:nvPr/>
        </p:nvSpPr>
        <p:spPr>
          <a:xfrm>
            <a:off x="6604159" y="6745843"/>
            <a:ext cx="7227808" cy="659844"/>
          </a:xfrm>
          <a:prstGeom prst="roundRect">
            <a:avLst>
              <a:gd name="adj" fmla="val 14522"/>
            </a:avLst>
          </a:prstGeom>
          <a:solidFill>
            <a:srgbClr val="F7E9FB"/>
          </a:solidFill>
          <a:ln/>
        </p:spPr>
      </p:sp>
      <p:sp>
        <p:nvSpPr>
          <p:cNvPr id="14" name="Shape 11"/>
          <p:cNvSpPr/>
          <p:nvPr/>
        </p:nvSpPr>
        <p:spPr>
          <a:xfrm>
            <a:off x="6593562" y="6745843"/>
            <a:ext cx="7249001" cy="659844"/>
          </a:xfrm>
          <a:prstGeom prst="roundRect">
            <a:avLst>
              <a:gd name="adj" fmla="val 4841"/>
            </a:avLst>
          </a:prstGeom>
          <a:solidFill>
            <a:srgbClr val="F7E9FB"/>
          </a:solidFill>
          <a:ln/>
        </p:spPr>
      </p:sp>
      <p:sp>
        <p:nvSpPr>
          <p:cNvPr id="15" name="Text 12"/>
          <p:cNvSpPr/>
          <p:nvPr/>
        </p:nvSpPr>
        <p:spPr>
          <a:xfrm>
            <a:off x="6806446" y="6905506"/>
            <a:ext cx="6823234" cy="340519"/>
          </a:xfrm>
          <a:prstGeom prst="rect">
            <a:avLst/>
          </a:prstGeom>
          <a:noFill/>
          <a:ln/>
        </p:spPr>
        <p:txBody>
          <a:bodyPr wrap="none" rtlCol="0" anchor="t"/>
          <a:lstStyle/>
          <a:p>
            <a:pPr indent="0" marL="0">
              <a:lnSpc>
                <a:spcPts val="2683"/>
              </a:lnSpc>
              <a:buNone/>
            </a:pPr>
            <a:r>
              <a:rPr lang="en-US" sz="1677" spc="-34" kern="0" dirty="0">
                <a:solidFill>
                  <a:srgbClr val="272525"/>
                </a:solidFill>
                <a:highlight>
                  <a:srgbClr val="F7E9FB"/>
                </a:highlight>
                <a:latin typeface="Consolas" pitchFamily="34" charset="0"/>
                <a:ea typeface="Consolas" pitchFamily="34" charset="-122"/>
                <a:cs typeface="Consolas" pitchFamily="34" charset="-120"/>
              </a:rPr>
              <a:t>touch new_file.txt</a:t>
            </a:r>
            <a:endParaRPr lang="en-US" sz="1677" dirty="0"/>
          </a:p>
        </p:txBody>
      </p:sp>
      <p:sp>
        <p:nvSpPr>
          <p:cNvPr id="16" name="Shape 13"/>
          <p:cNvSpPr/>
          <p:nvPr/>
        </p:nvSpPr>
        <p:spPr>
          <a:xfrm>
            <a:off x="6284833" y="2831187"/>
            <a:ext cx="42505" cy="4813935"/>
          </a:xfrm>
          <a:prstGeom prst="rect">
            <a:avLst/>
          </a:prstGeom>
          <a:solidFill>
            <a:srgbClr val="BE49DF"/>
          </a:solidFill>
          <a:ln/>
        </p:spPr>
      </p:sp>
      <p:pic>
        <p:nvPicPr>
          <p:cNvPr id="17" name="Image 1" descr="preencoded.png">    </p:cNvPr>
          <p:cNvPicPr>
            <a:picLocks noChangeAspect="1"/>
          </p:cNvPicPr>
          <p:nvPr/>
        </p:nvPicPr>
        <p:blipFill>
          <a:blip r:embed="rId2"/>
          <a:stretch>
            <a:fillRect/>
          </a:stretch>
        </p:blipFill>
        <p:spPr>
          <a:xfrm>
            <a:off x="0" y="0"/>
            <a:ext cx="5486400" cy="8230672"/>
          </a:xfrm>
          <a:prstGeom prst="rect">
            <a:avLst/>
          </a:prstGeom>
        </p:spPr>
      </p:pic>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216">
            <a:solidFill>
              <a:srgbClr val="FFFFFF">
                <a:alpha val="64000"/>
              </a:srgbClr>
            </a:solidFill>
            <a:prstDash val="solid"/>
          </a:ln>
        </p:spPr>
      </p:sp>
      <p:sp>
        <p:nvSpPr>
          <p:cNvPr id="4" name="Text 1"/>
          <p:cNvSpPr/>
          <p:nvPr/>
        </p:nvSpPr>
        <p:spPr>
          <a:xfrm>
            <a:off x="798433" y="755213"/>
            <a:ext cx="6741319" cy="665321"/>
          </a:xfrm>
          <a:prstGeom prst="rect">
            <a:avLst/>
          </a:prstGeom>
          <a:noFill/>
          <a:ln/>
        </p:spPr>
        <p:txBody>
          <a:bodyPr wrap="none" rtlCol="0" anchor="t"/>
          <a:lstStyle/>
          <a:p>
            <a:pPr indent="0" marL="0">
              <a:lnSpc>
                <a:spcPts val="5239"/>
              </a:lnSpc>
              <a:buNone/>
            </a:pPr>
            <a:r>
              <a:rPr lang="en-US" sz="4192" b="1" spc="-84" kern="0" dirty="0">
                <a:solidFill>
                  <a:srgbClr val="000000"/>
                </a:solidFill>
                <a:latin typeface="adonis-web" pitchFamily="34" charset="0"/>
                <a:ea typeface="adonis-web" pitchFamily="34" charset="-122"/>
                <a:cs typeface="adonis-web" pitchFamily="34" charset="-120"/>
              </a:rPr>
              <a:t>cp - Copy Files and Directories</a:t>
            </a:r>
            <a:endParaRPr lang="en-US" sz="4192" dirty="0"/>
          </a:p>
        </p:txBody>
      </p:sp>
      <p:sp>
        <p:nvSpPr>
          <p:cNvPr id="5" name="Text 2"/>
          <p:cNvSpPr/>
          <p:nvPr/>
        </p:nvSpPr>
        <p:spPr>
          <a:xfrm>
            <a:off x="798433" y="1739860"/>
            <a:ext cx="7547134" cy="681038"/>
          </a:xfrm>
          <a:prstGeom prst="rect">
            <a:avLst/>
          </a:prstGeom>
          <a:noFill/>
          <a:ln/>
        </p:spPr>
        <p:txBody>
          <a:bodyPr wrap="square" rtlCol="0" anchor="t"/>
          <a:lstStyle/>
          <a:p>
            <a:pPr indent="0" marL="0">
              <a:lnSpc>
                <a:spcPts val="2683"/>
              </a:lnSpc>
              <a:buNone/>
            </a:pPr>
            <a:r>
              <a:rPr lang="en-US" sz="1677" spc="-34" kern="0" dirty="0">
                <a:solidFill>
                  <a:srgbClr val="272525"/>
                </a:solidFill>
                <a:latin typeface="Source Sans Pro" pitchFamily="34" charset="0"/>
                <a:ea typeface="Source Sans Pro" pitchFamily="34" charset="-122"/>
                <a:cs typeface="Source Sans Pro" pitchFamily="34" charset="-120"/>
              </a:rPr>
              <a:t>The cp command creates copies of files or directories. It takes two arguments: the source file or directory to be copied and the destination where the copy should be placed.</a:t>
            </a:r>
            <a:endParaRPr lang="en-US" sz="1677" dirty="0"/>
          </a:p>
        </p:txBody>
      </p:sp>
      <p:sp>
        <p:nvSpPr>
          <p:cNvPr id="6" name="Text 3"/>
          <p:cNvSpPr/>
          <p:nvPr/>
        </p:nvSpPr>
        <p:spPr>
          <a:xfrm>
            <a:off x="1117759" y="2979658"/>
            <a:ext cx="2129314" cy="332780"/>
          </a:xfrm>
          <a:prstGeom prst="rect">
            <a:avLst/>
          </a:prstGeom>
          <a:noFill/>
          <a:ln/>
        </p:spPr>
        <p:txBody>
          <a:bodyPr wrap="none" rtlCol="0" anchor="t"/>
          <a:lstStyle/>
          <a:p>
            <a:pPr indent="0" marL="0">
              <a:lnSpc>
                <a:spcPts val="2620"/>
              </a:lnSpc>
              <a:buNone/>
            </a:pPr>
            <a:r>
              <a:rPr lang="en-US" sz="2096" b="1" spc="-42" kern="0" dirty="0">
                <a:solidFill>
                  <a:srgbClr val="000000"/>
                </a:solidFill>
                <a:latin typeface="adonis-web" pitchFamily="34" charset="0"/>
                <a:ea typeface="adonis-web" pitchFamily="34" charset="-122"/>
                <a:cs typeface="adonis-web" pitchFamily="34" charset="-120"/>
              </a:rPr>
              <a:t>Description</a:t>
            </a:r>
            <a:endParaRPr lang="en-US" sz="2096" dirty="0"/>
          </a:p>
        </p:txBody>
      </p:sp>
      <p:sp>
        <p:nvSpPr>
          <p:cNvPr id="7" name="Text 4"/>
          <p:cNvSpPr/>
          <p:nvPr/>
        </p:nvSpPr>
        <p:spPr>
          <a:xfrm>
            <a:off x="1117759" y="3631763"/>
            <a:ext cx="7227808" cy="340519"/>
          </a:xfrm>
          <a:prstGeom prst="rect">
            <a:avLst/>
          </a:prstGeom>
          <a:noFill/>
          <a:ln/>
        </p:spPr>
        <p:txBody>
          <a:bodyPr wrap="none" rtlCol="0" anchor="t"/>
          <a:lstStyle/>
          <a:p>
            <a:pPr indent="0" marL="0">
              <a:lnSpc>
                <a:spcPts val="2683"/>
              </a:lnSpc>
              <a:buNone/>
            </a:pPr>
            <a:r>
              <a:rPr lang="en-US" sz="1677" spc="-34" kern="0" dirty="0">
                <a:solidFill>
                  <a:srgbClr val="272525"/>
                </a:solidFill>
                <a:latin typeface="Source Sans Pro" pitchFamily="34" charset="0"/>
                <a:ea typeface="Source Sans Pro" pitchFamily="34" charset="-122"/>
                <a:cs typeface="Source Sans Pro" pitchFamily="34" charset="-120"/>
              </a:rPr>
              <a:t>Copies files and directories.</a:t>
            </a:r>
            <a:endParaRPr lang="en-US" sz="1677" dirty="0"/>
          </a:p>
        </p:txBody>
      </p:sp>
      <p:sp>
        <p:nvSpPr>
          <p:cNvPr id="8" name="Text 5"/>
          <p:cNvSpPr/>
          <p:nvPr/>
        </p:nvSpPr>
        <p:spPr>
          <a:xfrm>
            <a:off x="1117759" y="4291608"/>
            <a:ext cx="2129314" cy="332780"/>
          </a:xfrm>
          <a:prstGeom prst="rect">
            <a:avLst/>
          </a:prstGeom>
          <a:noFill/>
          <a:ln/>
        </p:spPr>
        <p:txBody>
          <a:bodyPr wrap="none" rtlCol="0" anchor="t"/>
          <a:lstStyle/>
          <a:p>
            <a:pPr indent="0" marL="0">
              <a:lnSpc>
                <a:spcPts val="2620"/>
              </a:lnSpc>
              <a:buNone/>
            </a:pPr>
            <a:r>
              <a:rPr lang="en-US" sz="2096" b="1" spc="-42" kern="0" dirty="0">
                <a:solidFill>
                  <a:srgbClr val="000000"/>
                </a:solidFill>
                <a:latin typeface="adonis-web" pitchFamily="34" charset="0"/>
                <a:ea typeface="adonis-web" pitchFamily="34" charset="-122"/>
                <a:cs typeface="adonis-web" pitchFamily="34" charset="-120"/>
              </a:rPr>
              <a:t>Command</a:t>
            </a:r>
            <a:endParaRPr lang="en-US" sz="2096" dirty="0"/>
          </a:p>
        </p:txBody>
      </p:sp>
      <p:sp>
        <p:nvSpPr>
          <p:cNvPr id="9" name="Shape 6"/>
          <p:cNvSpPr/>
          <p:nvPr/>
        </p:nvSpPr>
        <p:spPr>
          <a:xfrm>
            <a:off x="1117759" y="4943713"/>
            <a:ext cx="7227808" cy="659844"/>
          </a:xfrm>
          <a:prstGeom prst="roundRect">
            <a:avLst>
              <a:gd name="adj" fmla="val 14522"/>
            </a:avLst>
          </a:prstGeom>
          <a:solidFill>
            <a:srgbClr val="F7E9FB"/>
          </a:solidFill>
          <a:ln/>
        </p:spPr>
      </p:sp>
      <p:sp>
        <p:nvSpPr>
          <p:cNvPr id="10" name="Shape 7"/>
          <p:cNvSpPr/>
          <p:nvPr/>
        </p:nvSpPr>
        <p:spPr>
          <a:xfrm>
            <a:off x="1107162" y="4943713"/>
            <a:ext cx="7249001" cy="659844"/>
          </a:xfrm>
          <a:prstGeom prst="roundRect">
            <a:avLst>
              <a:gd name="adj" fmla="val 4841"/>
            </a:avLst>
          </a:prstGeom>
          <a:solidFill>
            <a:srgbClr val="F7E9FB"/>
          </a:solidFill>
          <a:ln/>
        </p:spPr>
      </p:sp>
      <p:sp>
        <p:nvSpPr>
          <p:cNvPr id="11" name="Text 8"/>
          <p:cNvSpPr/>
          <p:nvPr/>
        </p:nvSpPr>
        <p:spPr>
          <a:xfrm>
            <a:off x="1320046" y="5103376"/>
            <a:ext cx="6823234" cy="340519"/>
          </a:xfrm>
          <a:prstGeom prst="rect">
            <a:avLst/>
          </a:prstGeom>
          <a:noFill/>
          <a:ln/>
        </p:spPr>
        <p:txBody>
          <a:bodyPr wrap="none" rtlCol="0" anchor="t"/>
          <a:lstStyle/>
          <a:p>
            <a:pPr indent="0" marL="0">
              <a:lnSpc>
                <a:spcPts val="2683"/>
              </a:lnSpc>
              <a:buNone/>
            </a:pPr>
            <a:r>
              <a:rPr lang="en-US" sz="1677" spc="-34" kern="0" dirty="0">
                <a:solidFill>
                  <a:srgbClr val="272525"/>
                </a:solidFill>
                <a:highlight>
                  <a:srgbClr val="F7E9FB"/>
                </a:highlight>
                <a:latin typeface="Consolas" pitchFamily="34" charset="0"/>
                <a:ea typeface="Consolas" pitchFamily="34" charset="-122"/>
                <a:cs typeface="Consolas" pitchFamily="34" charset="-120"/>
              </a:rPr>
              <a:t>cp source_file destination</a:t>
            </a:r>
            <a:endParaRPr lang="en-US" sz="1677" dirty="0"/>
          </a:p>
        </p:txBody>
      </p:sp>
      <p:sp>
        <p:nvSpPr>
          <p:cNvPr id="12" name="Text 9"/>
          <p:cNvSpPr/>
          <p:nvPr/>
        </p:nvSpPr>
        <p:spPr>
          <a:xfrm>
            <a:off x="1117759" y="5922883"/>
            <a:ext cx="2129314" cy="332780"/>
          </a:xfrm>
          <a:prstGeom prst="rect">
            <a:avLst/>
          </a:prstGeom>
          <a:noFill/>
          <a:ln/>
        </p:spPr>
        <p:txBody>
          <a:bodyPr wrap="none" rtlCol="0" anchor="t"/>
          <a:lstStyle/>
          <a:p>
            <a:pPr indent="0" marL="0">
              <a:lnSpc>
                <a:spcPts val="2620"/>
              </a:lnSpc>
              <a:buNone/>
            </a:pPr>
            <a:r>
              <a:rPr lang="en-US" sz="2096" b="1" spc="-42" kern="0" dirty="0">
                <a:solidFill>
                  <a:srgbClr val="000000"/>
                </a:solidFill>
                <a:latin typeface="adonis-web" pitchFamily="34" charset="0"/>
                <a:ea typeface="adonis-web" pitchFamily="34" charset="-122"/>
                <a:cs typeface="adonis-web" pitchFamily="34" charset="-120"/>
              </a:rPr>
              <a:t>Example</a:t>
            </a:r>
            <a:endParaRPr lang="en-US" sz="2096" dirty="0"/>
          </a:p>
        </p:txBody>
      </p:sp>
      <p:sp>
        <p:nvSpPr>
          <p:cNvPr id="13" name="Shape 10"/>
          <p:cNvSpPr/>
          <p:nvPr/>
        </p:nvSpPr>
        <p:spPr>
          <a:xfrm>
            <a:off x="1117759" y="6574988"/>
            <a:ext cx="7227808" cy="659844"/>
          </a:xfrm>
          <a:prstGeom prst="roundRect">
            <a:avLst>
              <a:gd name="adj" fmla="val 14522"/>
            </a:avLst>
          </a:prstGeom>
          <a:solidFill>
            <a:srgbClr val="F7E9FB"/>
          </a:solidFill>
          <a:ln/>
        </p:spPr>
      </p:sp>
      <p:sp>
        <p:nvSpPr>
          <p:cNvPr id="14" name="Shape 11"/>
          <p:cNvSpPr/>
          <p:nvPr/>
        </p:nvSpPr>
        <p:spPr>
          <a:xfrm>
            <a:off x="1107162" y="6574988"/>
            <a:ext cx="7249001" cy="659844"/>
          </a:xfrm>
          <a:prstGeom prst="roundRect">
            <a:avLst>
              <a:gd name="adj" fmla="val 4841"/>
            </a:avLst>
          </a:prstGeom>
          <a:solidFill>
            <a:srgbClr val="F7E9FB"/>
          </a:solidFill>
          <a:ln/>
        </p:spPr>
      </p:sp>
      <p:sp>
        <p:nvSpPr>
          <p:cNvPr id="15" name="Text 12"/>
          <p:cNvSpPr/>
          <p:nvPr/>
        </p:nvSpPr>
        <p:spPr>
          <a:xfrm>
            <a:off x="1320046" y="6734651"/>
            <a:ext cx="6823234" cy="340519"/>
          </a:xfrm>
          <a:prstGeom prst="rect">
            <a:avLst/>
          </a:prstGeom>
          <a:noFill/>
          <a:ln/>
        </p:spPr>
        <p:txBody>
          <a:bodyPr wrap="none" rtlCol="0" anchor="t"/>
          <a:lstStyle/>
          <a:p>
            <a:pPr indent="0" marL="0">
              <a:lnSpc>
                <a:spcPts val="2683"/>
              </a:lnSpc>
              <a:buNone/>
            </a:pPr>
            <a:r>
              <a:rPr lang="en-US" sz="1677" spc="-34" kern="0" dirty="0">
                <a:solidFill>
                  <a:srgbClr val="272525"/>
                </a:solidFill>
                <a:highlight>
                  <a:srgbClr val="F7E9FB"/>
                </a:highlight>
                <a:latin typeface="Consolas" pitchFamily="34" charset="0"/>
                <a:ea typeface="Consolas" pitchFamily="34" charset="-122"/>
                <a:cs typeface="Consolas" pitchFamily="34" charset="-120"/>
              </a:rPr>
              <a:t>cp file1.txt file2.txt</a:t>
            </a:r>
            <a:endParaRPr lang="en-US" sz="1677" dirty="0"/>
          </a:p>
        </p:txBody>
      </p:sp>
      <p:sp>
        <p:nvSpPr>
          <p:cNvPr id="16" name="Shape 13"/>
          <p:cNvSpPr/>
          <p:nvPr/>
        </p:nvSpPr>
        <p:spPr>
          <a:xfrm>
            <a:off x="798433" y="2660332"/>
            <a:ext cx="42505" cy="4813935"/>
          </a:xfrm>
          <a:prstGeom prst="rect">
            <a:avLst/>
          </a:prstGeom>
          <a:solidFill>
            <a:srgbClr val="BE49DF"/>
          </a:solidFill>
          <a:ln/>
        </p:spPr>
      </p:sp>
      <p:pic>
        <p:nvPicPr>
          <p:cNvPr id="17"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740">
            <a:solidFill>
              <a:srgbClr val="FFFFFF">
                <a:alpha val="64000"/>
              </a:srgbClr>
            </a:solidFill>
            <a:prstDash val="solid"/>
          </a:ln>
        </p:spPr>
      </p:sp>
      <p:sp>
        <p:nvSpPr>
          <p:cNvPr id="4" name="Text 1"/>
          <p:cNvSpPr/>
          <p:nvPr/>
        </p:nvSpPr>
        <p:spPr>
          <a:xfrm>
            <a:off x="767834" y="564118"/>
            <a:ext cx="7608332" cy="1279446"/>
          </a:xfrm>
          <a:prstGeom prst="rect">
            <a:avLst/>
          </a:prstGeom>
          <a:noFill/>
          <a:ln/>
        </p:spPr>
        <p:txBody>
          <a:bodyPr wrap="square" rtlCol="0" anchor="t"/>
          <a:lstStyle/>
          <a:p>
            <a:pPr indent="0" marL="0">
              <a:lnSpc>
                <a:spcPts val="5038"/>
              </a:lnSpc>
              <a:buNone/>
            </a:pPr>
            <a:r>
              <a:rPr lang="en-US" sz="4031" b="1" spc="-81" kern="0" dirty="0">
                <a:solidFill>
                  <a:srgbClr val="000000"/>
                </a:solidFill>
                <a:latin typeface="adonis-web" pitchFamily="34" charset="0"/>
                <a:ea typeface="adonis-web" pitchFamily="34" charset="-122"/>
                <a:cs typeface="adonis-web" pitchFamily="34" charset="-120"/>
              </a:rPr>
              <a:t>mv - Move or Rename Files/Directories</a:t>
            </a:r>
            <a:endParaRPr lang="en-US" sz="4031" dirty="0"/>
          </a:p>
        </p:txBody>
      </p:sp>
      <p:sp>
        <p:nvSpPr>
          <p:cNvPr id="5" name="Text 2"/>
          <p:cNvSpPr/>
          <p:nvPr/>
        </p:nvSpPr>
        <p:spPr>
          <a:xfrm>
            <a:off x="767834" y="2150626"/>
            <a:ext cx="7608332" cy="655320"/>
          </a:xfrm>
          <a:prstGeom prst="rect">
            <a:avLst/>
          </a:prstGeom>
          <a:noFill/>
          <a:ln/>
        </p:spPr>
        <p:txBody>
          <a:bodyPr wrap="square" rtlCol="0" anchor="t"/>
          <a:lstStyle/>
          <a:p>
            <a:pPr indent="0" marL="0">
              <a:lnSpc>
                <a:spcPts val="2580"/>
              </a:lnSpc>
              <a:buNone/>
            </a:pPr>
            <a:r>
              <a:rPr lang="en-US" sz="1612" spc="-32" kern="0" dirty="0">
                <a:solidFill>
                  <a:srgbClr val="272525"/>
                </a:solidFill>
                <a:latin typeface="Source Sans Pro" pitchFamily="34" charset="0"/>
                <a:ea typeface="Source Sans Pro" pitchFamily="34" charset="-122"/>
                <a:cs typeface="Source Sans Pro" pitchFamily="34" charset="-120"/>
              </a:rPr>
              <a:t>The mv command is versatile; it can rename files or move them to different directories. It's a powerful tool for organizing and managing files.</a:t>
            </a:r>
            <a:endParaRPr lang="en-US" sz="1612" dirty="0"/>
          </a:p>
        </p:txBody>
      </p:sp>
      <p:sp>
        <p:nvSpPr>
          <p:cNvPr id="6" name="Text 3"/>
          <p:cNvSpPr/>
          <p:nvPr/>
        </p:nvSpPr>
        <p:spPr>
          <a:xfrm>
            <a:off x="1074896" y="3343275"/>
            <a:ext cx="2047518" cy="319921"/>
          </a:xfrm>
          <a:prstGeom prst="rect">
            <a:avLst/>
          </a:prstGeom>
          <a:noFill/>
          <a:ln/>
        </p:spPr>
        <p:txBody>
          <a:bodyPr wrap="none" rtlCol="0" anchor="t"/>
          <a:lstStyle/>
          <a:p>
            <a:pPr indent="0" marL="0">
              <a:lnSpc>
                <a:spcPts val="2519"/>
              </a:lnSpc>
              <a:buNone/>
            </a:pPr>
            <a:r>
              <a:rPr lang="en-US" sz="2015" b="1" spc="-40" kern="0" dirty="0">
                <a:solidFill>
                  <a:srgbClr val="000000"/>
                </a:solidFill>
                <a:latin typeface="adonis-web" pitchFamily="34" charset="0"/>
                <a:ea typeface="adonis-web" pitchFamily="34" charset="-122"/>
                <a:cs typeface="adonis-web" pitchFamily="34" charset="-120"/>
              </a:rPr>
              <a:t>Description</a:t>
            </a:r>
            <a:endParaRPr lang="en-US" sz="2015" dirty="0"/>
          </a:p>
        </p:txBody>
      </p:sp>
      <p:sp>
        <p:nvSpPr>
          <p:cNvPr id="7" name="Text 4"/>
          <p:cNvSpPr/>
          <p:nvPr/>
        </p:nvSpPr>
        <p:spPr>
          <a:xfrm>
            <a:off x="1074896" y="3970258"/>
            <a:ext cx="7301270" cy="327660"/>
          </a:xfrm>
          <a:prstGeom prst="rect">
            <a:avLst/>
          </a:prstGeom>
          <a:noFill/>
          <a:ln/>
        </p:spPr>
        <p:txBody>
          <a:bodyPr wrap="none" rtlCol="0" anchor="t"/>
          <a:lstStyle/>
          <a:p>
            <a:pPr indent="0" marL="0">
              <a:lnSpc>
                <a:spcPts val="2580"/>
              </a:lnSpc>
              <a:buNone/>
            </a:pPr>
            <a:r>
              <a:rPr lang="en-US" sz="1612" spc="-32" kern="0" dirty="0">
                <a:solidFill>
                  <a:srgbClr val="272525"/>
                </a:solidFill>
                <a:latin typeface="Source Sans Pro" pitchFamily="34" charset="0"/>
                <a:ea typeface="Source Sans Pro" pitchFamily="34" charset="-122"/>
                <a:cs typeface="Source Sans Pro" pitchFamily="34" charset="-120"/>
              </a:rPr>
              <a:t>Moves or renames files and directories.</a:t>
            </a:r>
            <a:endParaRPr lang="en-US" sz="1612" dirty="0"/>
          </a:p>
        </p:txBody>
      </p:sp>
      <p:sp>
        <p:nvSpPr>
          <p:cNvPr id="8" name="Text 5"/>
          <p:cNvSpPr/>
          <p:nvPr/>
        </p:nvSpPr>
        <p:spPr>
          <a:xfrm>
            <a:off x="1074896" y="4604980"/>
            <a:ext cx="2047518" cy="319921"/>
          </a:xfrm>
          <a:prstGeom prst="rect">
            <a:avLst/>
          </a:prstGeom>
          <a:noFill/>
          <a:ln/>
        </p:spPr>
        <p:txBody>
          <a:bodyPr wrap="none" rtlCol="0" anchor="t"/>
          <a:lstStyle/>
          <a:p>
            <a:pPr indent="0" marL="0">
              <a:lnSpc>
                <a:spcPts val="2519"/>
              </a:lnSpc>
              <a:buNone/>
            </a:pPr>
            <a:r>
              <a:rPr lang="en-US" sz="2015" b="1" spc="-40" kern="0" dirty="0">
                <a:solidFill>
                  <a:srgbClr val="000000"/>
                </a:solidFill>
                <a:latin typeface="adonis-web" pitchFamily="34" charset="0"/>
                <a:ea typeface="adonis-web" pitchFamily="34" charset="-122"/>
                <a:cs typeface="adonis-web" pitchFamily="34" charset="-120"/>
              </a:rPr>
              <a:t>Command</a:t>
            </a:r>
            <a:endParaRPr lang="en-US" sz="2015" dirty="0"/>
          </a:p>
        </p:txBody>
      </p:sp>
      <p:sp>
        <p:nvSpPr>
          <p:cNvPr id="9" name="Shape 6"/>
          <p:cNvSpPr/>
          <p:nvPr/>
        </p:nvSpPr>
        <p:spPr>
          <a:xfrm>
            <a:off x="1074896" y="5231963"/>
            <a:ext cx="7301270" cy="634603"/>
          </a:xfrm>
          <a:prstGeom prst="roundRect">
            <a:avLst>
              <a:gd name="adj" fmla="val 14519"/>
            </a:avLst>
          </a:prstGeom>
          <a:solidFill>
            <a:srgbClr val="F7E9FB"/>
          </a:solidFill>
          <a:ln/>
        </p:spPr>
      </p:sp>
      <p:sp>
        <p:nvSpPr>
          <p:cNvPr id="10" name="Shape 7"/>
          <p:cNvSpPr/>
          <p:nvPr/>
        </p:nvSpPr>
        <p:spPr>
          <a:xfrm>
            <a:off x="1064776" y="5231963"/>
            <a:ext cx="7321510" cy="634603"/>
          </a:xfrm>
          <a:prstGeom prst="roundRect">
            <a:avLst>
              <a:gd name="adj" fmla="val 4840"/>
            </a:avLst>
          </a:prstGeom>
          <a:solidFill>
            <a:srgbClr val="F7E9FB"/>
          </a:solidFill>
          <a:ln/>
        </p:spPr>
      </p:sp>
      <p:sp>
        <p:nvSpPr>
          <p:cNvPr id="11" name="Text 8"/>
          <p:cNvSpPr/>
          <p:nvPr/>
        </p:nvSpPr>
        <p:spPr>
          <a:xfrm>
            <a:off x="1269444" y="5385435"/>
            <a:ext cx="6912173" cy="327660"/>
          </a:xfrm>
          <a:prstGeom prst="rect">
            <a:avLst/>
          </a:prstGeom>
          <a:noFill/>
          <a:ln/>
        </p:spPr>
        <p:txBody>
          <a:bodyPr wrap="none" rtlCol="0" anchor="t"/>
          <a:lstStyle/>
          <a:p>
            <a:pPr indent="0" marL="0">
              <a:lnSpc>
                <a:spcPts val="2580"/>
              </a:lnSpc>
              <a:buNone/>
            </a:pPr>
            <a:r>
              <a:rPr lang="en-US" sz="1612" spc="-32" kern="0" dirty="0">
                <a:solidFill>
                  <a:srgbClr val="272525"/>
                </a:solidFill>
                <a:highlight>
                  <a:srgbClr val="F7E9FB"/>
                </a:highlight>
                <a:latin typeface="Consolas" pitchFamily="34" charset="0"/>
                <a:ea typeface="Consolas" pitchFamily="34" charset="-122"/>
                <a:cs typeface="Consolas" pitchFamily="34" charset="-120"/>
              </a:rPr>
              <a:t>mv old_name new_name</a:t>
            </a:r>
            <a:endParaRPr lang="en-US" sz="1612" dirty="0"/>
          </a:p>
        </p:txBody>
      </p:sp>
      <p:sp>
        <p:nvSpPr>
          <p:cNvPr id="12" name="Text 9"/>
          <p:cNvSpPr/>
          <p:nvPr/>
        </p:nvSpPr>
        <p:spPr>
          <a:xfrm>
            <a:off x="1074896" y="6173629"/>
            <a:ext cx="2047518" cy="319921"/>
          </a:xfrm>
          <a:prstGeom prst="rect">
            <a:avLst/>
          </a:prstGeom>
          <a:noFill/>
          <a:ln/>
        </p:spPr>
        <p:txBody>
          <a:bodyPr wrap="none" rtlCol="0" anchor="t"/>
          <a:lstStyle/>
          <a:p>
            <a:pPr indent="0" marL="0">
              <a:lnSpc>
                <a:spcPts val="2519"/>
              </a:lnSpc>
              <a:buNone/>
            </a:pPr>
            <a:r>
              <a:rPr lang="en-US" sz="2015" b="1" spc="-40" kern="0" dirty="0">
                <a:solidFill>
                  <a:srgbClr val="000000"/>
                </a:solidFill>
                <a:latin typeface="adonis-web" pitchFamily="34" charset="0"/>
                <a:ea typeface="adonis-web" pitchFamily="34" charset="-122"/>
                <a:cs typeface="adonis-web" pitchFamily="34" charset="-120"/>
              </a:rPr>
              <a:t>Example</a:t>
            </a:r>
            <a:endParaRPr lang="en-US" sz="2015" dirty="0"/>
          </a:p>
        </p:txBody>
      </p:sp>
      <p:sp>
        <p:nvSpPr>
          <p:cNvPr id="13" name="Shape 10"/>
          <p:cNvSpPr/>
          <p:nvPr/>
        </p:nvSpPr>
        <p:spPr>
          <a:xfrm>
            <a:off x="1074896" y="6800612"/>
            <a:ext cx="7301270" cy="634603"/>
          </a:xfrm>
          <a:prstGeom prst="roundRect">
            <a:avLst>
              <a:gd name="adj" fmla="val 14519"/>
            </a:avLst>
          </a:prstGeom>
          <a:solidFill>
            <a:srgbClr val="F7E9FB"/>
          </a:solidFill>
          <a:ln/>
        </p:spPr>
      </p:sp>
      <p:sp>
        <p:nvSpPr>
          <p:cNvPr id="14" name="Shape 11"/>
          <p:cNvSpPr/>
          <p:nvPr/>
        </p:nvSpPr>
        <p:spPr>
          <a:xfrm>
            <a:off x="1064776" y="6800612"/>
            <a:ext cx="7321510" cy="634603"/>
          </a:xfrm>
          <a:prstGeom prst="roundRect">
            <a:avLst>
              <a:gd name="adj" fmla="val 4840"/>
            </a:avLst>
          </a:prstGeom>
          <a:solidFill>
            <a:srgbClr val="F7E9FB"/>
          </a:solidFill>
          <a:ln/>
        </p:spPr>
      </p:sp>
      <p:sp>
        <p:nvSpPr>
          <p:cNvPr id="15" name="Text 12"/>
          <p:cNvSpPr/>
          <p:nvPr/>
        </p:nvSpPr>
        <p:spPr>
          <a:xfrm>
            <a:off x="1269444" y="6954083"/>
            <a:ext cx="6912173" cy="327660"/>
          </a:xfrm>
          <a:prstGeom prst="rect">
            <a:avLst/>
          </a:prstGeom>
          <a:noFill/>
          <a:ln/>
        </p:spPr>
        <p:txBody>
          <a:bodyPr wrap="none" rtlCol="0" anchor="t"/>
          <a:lstStyle/>
          <a:p>
            <a:pPr indent="0" marL="0">
              <a:lnSpc>
                <a:spcPts val="2580"/>
              </a:lnSpc>
              <a:buNone/>
            </a:pPr>
            <a:r>
              <a:rPr lang="en-US" sz="1612" spc="-32" kern="0" dirty="0">
                <a:solidFill>
                  <a:srgbClr val="272525"/>
                </a:solidFill>
                <a:highlight>
                  <a:srgbClr val="F7E9FB"/>
                </a:highlight>
                <a:latin typeface="Consolas" pitchFamily="34" charset="0"/>
                <a:ea typeface="Consolas" pitchFamily="34" charset="-122"/>
                <a:cs typeface="Consolas" pitchFamily="34" charset="-120"/>
              </a:rPr>
              <a:t>mv file.txt new_file.txt</a:t>
            </a:r>
            <a:endParaRPr lang="en-US" sz="1612" dirty="0"/>
          </a:p>
        </p:txBody>
      </p:sp>
      <p:sp>
        <p:nvSpPr>
          <p:cNvPr id="16" name="Shape 13"/>
          <p:cNvSpPr/>
          <p:nvPr/>
        </p:nvSpPr>
        <p:spPr>
          <a:xfrm>
            <a:off x="767834" y="3036213"/>
            <a:ext cx="40838" cy="4629269"/>
          </a:xfrm>
          <a:prstGeom prst="rect">
            <a:avLst/>
          </a:prstGeom>
          <a:solidFill>
            <a:srgbClr val="BE49DF"/>
          </a:solidFill>
          <a:ln/>
        </p:spPr>
      </p:sp>
      <p:pic>
        <p:nvPicPr>
          <p:cNvPr id="17"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2023-09-12T10:32:32Z</dcterms:created>
  <dcterms:modified xsi:type="dcterms:W3CDTF">2023-09-12T10:32:32Z</dcterms:modified>
</cp:coreProperties>
</file>